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Default Extension="wmf" ContentType="image/x-wmf"/>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59" r:id="rId2"/>
    <p:sldMasterId id="2147483772" r:id="rId3"/>
    <p:sldMasterId id="2147483785" r:id="rId4"/>
    <p:sldMasterId id="2147483799" r:id="rId5"/>
  </p:sldMasterIdLst>
  <p:notesMasterIdLst>
    <p:notesMasterId r:id="rId21"/>
  </p:notesMasterIdLst>
  <p:handoutMasterIdLst>
    <p:handoutMasterId r:id="rId22"/>
  </p:handoutMasterIdLst>
  <p:sldIdLst>
    <p:sldId id="259" r:id="rId6"/>
    <p:sldId id="380" r:id="rId7"/>
    <p:sldId id="407" r:id="rId8"/>
    <p:sldId id="392" r:id="rId9"/>
    <p:sldId id="384" r:id="rId10"/>
    <p:sldId id="383" r:id="rId11"/>
    <p:sldId id="386" r:id="rId12"/>
    <p:sldId id="393" r:id="rId13"/>
    <p:sldId id="399" r:id="rId14"/>
    <p:sldId id="396" r:id="rId15"/>
    <p:sldId id="394" r:id="rId16"/>
    <p:sldId id="411" r:id="rId17"/>
    <p:sldId id="409" r:id="rId18"/>
    <p:sldId id="410" r:id="rId19"/>
    <p:sldId id="405" r:id="rId20"/>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AE600"/>
    <a:srgbClr val="F2A742"/>
    <a:srgbClr val="FFD200"/>
    <a:srgbClr val="B4B4B4"/>
    <a:srgbClr val="F1F1F1"/>
    <a:srgbClr val="646464"/>
    <a:srgbClr val="80808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81652" autoAdjust="0"/>
  </p:normalViewPr>
  <p:slideViewPr>
    <p:cSldViewPr>
      <p:cViewPr varScale="1">
        <p:scale>
          <a:sx n="75" d="100"/>
          <a:sy n="75" d="100"/>
        </p:scale>
        <p:origin x="-148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1734" y="34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bar"/>
        <c:grouping val="clustered"/>
        <c:ser>
          <c:idx val="0"/>
          <c:order val="0"/>
          <c:tx>
            <c:strRef>
              <c:f>Sheet1!$B$1</c:f>
              <c:strCache>
                <c:ptCount val="1"/>
                <c:pt idx="0">
                  <c:v>Series 1</c:v>
                </c:pt>
              </c:strCache>
            </c:strRef>
          </c:tx>
          <c:spPr>
            <a:solidFill>
              <a:schemeClr val="accent2">
                <a:lumMod val="75000"/>
              </a:schemeClr>
            </a:solidFill>
            <a:ln w="25400"/>
          </c:spPr>
          <c:cat>
            <c:strRef>
              <c:f>Sheet1!$A$2:$A$16</c:f>
              <c:strCache>
                <c:ptCount val="15"/>
                <c:pt idx="0">
                  <c:v>Capital gains on home sales</c:v>
                </c:pt>
                <c:pt idx="1">
                  <c:v>Step-up basis capital gains at death</c:v>
                </c:pt>
                <c:pt idx="2">
                  <c:v>Exclusion of interest on life insurance savings</c:v>
                </c:pt>
                <c:pt idx="3">
                  <c:v>Social Security</c:v>
                </c:pt>
                <c:pt idx="4">
                  <c:v>Acclerated depreciation</c:v>
                </c:pt>
                <c:pt idx="5">
                  <c:v>State and local bond exclusion</c:v>
                </c:pt>
                <c:pt idx="6">
                  <c:v>Charitable deduction</c:v>
                </c:pt>
                <c:pt idx="7">
                  <c:v>Deferral</c:v>
                </c:pt>
                <c:pt idx="8">
                  <c:v>State and local tax deduction</c:v>
                </c:pt>
                <c:pt idx="9">
                  <c:v>Rental income exclusion</c:v>
                </c:pt>
                <c:pt idx="10">
                  <c:v>Employer plans</c:v>
                </c:pt>
                <c:pt idx="11">
                  <c:v>Capital gains</c:v>
                </c:pt>
                <c:pt idx="12">
                  <c:v>401(k)-type plans</c:v>
                </c:pt>
                <c:pt idx="13">
                  <c:v>Mortgage interest deduction</c:v>
                </c:pt>
                <c:pt idx="14">
                  <c:v>Employer-provided health exclusion</c:v>
                </c:pt>
              </c:strCache>
            </c:strRef>
          </c:cat>
          <c:val>
            <c:numRef>
              <c:f>Sheet1!$B$2:$B$16</c:f>
              <c:numCache>
                <c:formatCode>General</c:formatCode>
                <c:ptCount val="15"/>
                <c:pt idx="0">
                  <c:v>23</c:v>
                </c:pt>
                <c:pt idx="1">
                  <c:v>24</c:v>
                </c:pt>
                <c:pt idx="2">
                  <c:v>25</c:v>
                </c:pt>
                <c:pt idx="3">
                  <c:v>26</c:v>
                </c:pt>
                <c:pt idx="4">
                  <c:v>33</c:v>
                </c:pt>
                <c:pt idx="5">
                  <c:v>36</c:v>
                </c:pt>
                <c:pt idx="6">
                  <c:v>40</c:v>
                </c:pt>
                <c:pt idx="7">
                  <c:v>42</c:v>
                </c:pt>
                <c:pt idx="8">
                  <c:v>46</c:v>
                </c:pt>
                <c:pt idx="9">
                  <c:v>51</c:v>
                </c:pt>
                <c:pt idx="10">
                  <c:v>52</c:v>
                </c:pt>
                <c:pt idx="11">
                  <c:v>62</c:v>
                </c:pt>
                <c:pt idx="12">
                  <c:v>73</c:v>
                </c:pt>
                <c:pt idx="13">
                  <c:v>100</c:v>
                </c:pt>
                <c:pt idx="14">
                  <c:v>180</c:v>
                </c:pt>
              </c:numCache>
            </c:numRef>
          </c:val>
        </c:ser>
        <c:axId val="76814976"/>
        <c:axId val="76820864"/>
      </c:barChart>
      <c:catAx>
        <c:axId val="76814976"/>
        <c:scaling>
          <c:orientation val="minMax"/>
        </c:scaling>
        <c:axPos val="l"/>
        <c:tickLblPos val="nextTo"/>
        <c:txPr>
          <a:bodyPr/>
          <a:lstStyle/>
          <a:p>
            <a:pPr>
              <a:defRPr sz="1400" baseline="0"/>
            </a:pPr>
            <a:endParaRPr lang="en-US"/>
          </a:p>
        </c:txPr>
        <c:crossAx val="76820864"/>
        <c:crosses val="autoZero"/>
        <c:auto val="1"/>
        <c:lblAlgn val="ctr"/>
        <c:lblOffset val="100"/>
      </c:catAx>
      <c:valAx>
        <c:axId val="76820864"/>
        <c:scaling>
          <c:orientation val="minMax"/>
        </c:scaling>
        <c:axPos val="b"/>
        <c:majorGridlines/>
        <c:numFmt formatCode="&quot;$&quot;#,##0" sourceLinked="0"/>
        <c:tickLblPos val="nextTo"/>
        <c:crossAx val="76814976"/>
        <c:crosses val="autoZero"/>
        <c:crossBetween val="between"/>
      </c:valAx>
    </c:plotArea>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831BA-7189-4D77-A310-DA4730188F41}" type="doc">
      <dgm:prSet loTypeId="urn:microsoft.com/office/officeart/2005/8/layout/arrow1" loCatId="process" qsTypeId="urn:microsoft.com/office/officeart/2005/8/quickstyle/simple1" qsCatId="simple" csTypeId="urn:microsoft.com/office/officeart/2005/8/colors/accent1_2" csCatId="accent1" phldr="1"/>
      <dgm:spPr/>
      <dgm:t>
        <a:bodyPr/>
        <a:lstStyle/>
        <a:p>
          <a:endParaRPr lang="en-US"/>
        </a:p>
      </dgm:t>
    </dgm:pt>
    <dgm:pt modelId="{320FA2AC-0D91-49B3-82D9-22CC05411A8A}">
      <dgm:prSet phldrT="[Text]"/>
      <dgm:spPr>
        <a:solidFill>
          <a:srgbClr val="FF0000"/>
        </a:solidFill>
      </dgm:spPr>
      <dgm:t>
        <a:bodyPr/>
        <a:lstStyle/>
        <a:p>
          <a:r>
            <a:rPr lang="en-US" dirty="0">
              <a:solidFill>
                <a:schemeClr val="tx2"/>
              </a:solidFill>
            </a:rPr>
            <a:t>25%</a:t>
          </a:r>
        </a:p>
      </dgm:t>
    </dgm:pt>
    <dgm:pt modelId="{8D8E79A3-E720-435F-B1BB-9AF692F60761}" type="parTrans" cxnId="{D8554C75-236C-479C-AABA-60027CCDCCB6}">
      <dgm:prSet/>
      <dgm:spPr/>
      <dgm:t>
        <a:bodyPr/>
        <a:lstStyle/>
        <a:p>
          <a:endParaRPr lang="en-US"/>
        </a:p>
      </dgm:t>
    </dgm:pt>
    <dgm:pt modelId="{5BB46E7E-95B5-4DCB-9A09-9FD531A4080B}" type="sibTrans" cxnId="{D8554C75-236C-479C-AABA-60027CCDCCB6}">
      <dgm:prSet/>
      <dgm:spPr/>
      <dgm:t>
        <a:bodyPr/>
        <a:lstStyle/>
        <a:p>
          <a:endParaRPr lang="en-US"/>
        </a:p>
      </dgm:t>
    </dgm:pt>
    <dgm:pt modelId="{9A82A3CC-9B0D-4750-A467-15B553058600}">
      <dgm:prSet phldrT="[Text]"/>
      <dgm:spPr>
        <a:solidFill>
          <a:srgbClr val="0070C0"/>
        </a:solidFill>
      </dgm:spPr>
      <dgm:t>
        <a:bodyPr/>
        <a:lstStyle/>
        <a:p>
          <a:r>
            <a:rPr lang="en-US" dirty="0">
              <a:solidFill>
                <a:schemeClr val="tx2"/>
              </a:solidFill>
            </a:rPr>
            <a:t>28%</a:t>
          </a:r>
        </a:p>
      </dgm:t>
    </dgm:pt>
    <dgm:pt modelId="{85579D0C-26E3-4F2A-953D-03433F2A5F06}" type="parTrans" cxnId="{4DBBD251-B8BF-4A10-BEA9-B2BD34A5C97A}">
      <dgm:prSet/>
      <dgm:spPr/>
      <dgm:t>
        <a:bodyPr/>
        <a:lstStyle/>
        <a:p>
          <a:endParaRPr lang="en-US"/>
        </a:p>
      </dgm:t>
    </dgm:pt>
    <dgm:pt modelId="{5E693CBE-24C5-4E6D-8F70-98D3CAF89024}" type="sibTrans" cxnId="{4DBBD251-B8BF-4A10-BEA9-B2BD34A5C97A}">
      <dgm:prSet/>
      <dgm:spPr/>
      <dgm:t>
        <a:bodyPr/>
        <a:lstStyle/>
        <a:p>
          <a:endParaRPr lang="en-US"/>
        </a:p>
      </dgm:t>
    </dgm:pt>
    <dgm:pt modelId="{9E2920A7-906D-4509-AAF6-9179731C119C}" type="pres">
      <dgm:prSet presAssocID="{4A5831BA-7189-4D77-A310-DA4730188F41}" presName="cycle" presStyleCnt="0">
        <dgm:presLayoutVars>
          <dgm:dir/>
          <dgm:resizeHandles val="exact"/>
        </dgm:presLayoutVars>
      </dgm:prSet>
      <dgm:spPr/>
      <dgm:t>
        <a:bodyPr/>
        <a:lstStyle/>
        <a:p>
          <a:endParaRPr lang="en-US"/>
        </a:p>
      </dgm:t>
    </dgm:pt>
    <dgm:pt modelId="{F969DD64-43D0-4CC4-BB30-12236341FE7F}" type="pres">
      <dgm:prSet presAssocID="{320FA2AC-0D91-49B3-82D9-22CC05411A8A}" presName="arrow" presStyleLbl="node1" presStyleIdx="0" presStyleCnt="2">
        <dgm:presLayoutVars>
          <dgm:bulletEnabled val="1"/>
        </dgm:presLayoutVars>
      </dgm:prSet>
      <dgm:spPr/>
      <dgm:t>
        <a:bodyPr/>
        <a:lstStyle/>
        <a:p>
          <a:endParaRPr lang="en-US"/>
        </a:p>
      </dgm:t>
    </dgm:pt>
    <dgm:pt modelId="{DE6B5729-8E94-4102-8990-2721A1726F16}" type="pres">
      <dgm:prSet presAssocID="{9A82A3CC-9B0D-4750-A467-15B553058600}" presName="arrow" presStyleLbl="node1" presStyleIdx="1" presStyleCnt="2">
        <dgm:presLayoutVars>
          <dgm:bulletEnabled val="1"/>
        </dgm:presLayoutVars>
      </dgm:prSet>
      <dgm:spPr/>
      <dgm:t>
        <a:bodyPr/>
        <a:lstStyle/>
        <a:p>
          <a:endParaRPr lang="en-US"/>
        </a:p>
      </dgm:t>
    </dgm:pt>
  </dgm:ptLst>
  <dgm:cxnLst>
    <dgm:cxn modelId="{4DBBD251-B8BF-4A10-BEA9-B2BD34A5C97A}" srcId="{4A5831BA-7189-4D77-A310-DA4730188F41}" destId="{9A82A3CC-9B0D-4750-A467-15B553058600}" srcOrd="1" destOrd="0" parTransId="{85579D0C-26E3-4F2A-953D-03433F2A5F06}" sibTransId="{5E693CBE-24C5-4E6D-8F70-98D3CAF89024}"/>
    <dgm:cxn modelId="{B5C2AC82-7225-448D-91D4-3A363EE8FE2B}" type="presOf" srcId="{4A5831BA-7189-4D77-A310-DA4730188F41}" destId="{9E2920A7-906D-4509-AAF6-9179731C119C}" srcOrd="0" destOrd="0" presId="urn:microsoft.com/office/officeart/2005/8/layout/arrow1"/>
    <dgm:cxn modelId="{D8554C75-236C-479C-AABA-60027CCDCCB6}" srcId="{4A5831BA-7189-4D77-A310-DA4730188F41}" destId="{320FA2AC-0D91-49B3-82D9-22CC05411A8A}" srcOrd="0" destOrd="0" parTransId="{8D8E79A3-E720-435F-B1BB-9AF692F60761}" sibTransId="{5BB46E7E-95B5-4DCB-9A09-9FD531A4080B}"/>
    <dgm:cxn modelId="{4203F1CF-1C42-472D-B192-2818C98E3533}" type="presOf" srcId="{9A82A3CC-9B0D-4750-A467-15B553058600}" destId="{DE6B5729-8E94-4102-8990-2721A1726F16}" srcOrd="0" destOrd="0" presId="urn:microsoft.com/office/officeart/2005/8/layout/arrow1"/>
    <dgm:cxn modelId="{8DE72600-7593-4E21-89B5-CDD5FD7D4996}" type="presOf" srcId="{320FA2AC-0D91-49B3-82D9-22CC05411A8A}" destId="{F969DD64-43D0-4CC4-BB30-12236341FE7F}" srcOrd="0" destOrd="0" presId="urn:microsoft.com/office/officeart/2005/8/layout/arrow1"/>
    <dgm:cxn modelId="{89BDE7C1-20DA-4729-8577-25E7A843EC62}" type="presParOf" srcId="{9E2920A7-906D-4509-AAF6-9179731C119C}" destId="{F969DD64-43D0-4CC4-BB30-12236341FE7F}" srcOrd="0" destOrd="0" presId="urn:microsoft.com/office/officeart/2005/8/layout/arrow1"/>
    <dgm:cxn modelId="{8B2E412E-DFDC-448B-8086-5BD5FBA8B32F}" type="presParOf" srcId="{9E2920A7-906D-4509-AAF6-9179731C119C}" destId="{DE6B5729-8E94-4102-8990-2721A1726F16}" srcOrd="1" destOrd="0" presId="urn:microsoft.com/office/officeart/2005/8/layout/arrow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69DD64-43D0-4CC4-BB30-12236341FE7F}">
      <dsp:nvSpPr>
        <dsp:cNvPr id="0" name=""/>
        <dsp:cNvSpPr/>
      </dsp:nvSpPr>
      <dsp:spPr>
        <a:xfrm rot="16200000">
          <a:off x="342" y="299722"/>
          <a:ext cx="3920167" cy="3920167"/>
        </a:xfrm>
        <a:prstGeom prst="upArrow">
          <a:avLst>
            <a:gd name="adj1" fmla="val 50000"/>
            <a:gd name="adj2" fmla="val 35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en-US" sz="6500" kern="1200" dirty="0">
              <a:solidFill>
                <a:schemeClr val="tx2"/>
              </a:solidFill>
            </a:rPr>
            <a:t>25%</a:t>
          </a:r>
        </a:p>
      </dsp:txBody>
      <dsp:txXfrm rot="16200000">
        <a:off x="342" y="299722"/>
        <a:ext cx="3920167" cy="3920167"/>
      </dsp:txXfrm>
    </dsp:sp>
    <dsp:sp modelId="{DE6B5729-8E94-4102-8990-2721A1726F16}">
      <dsp:nvSpPr>
        <dsp:cNvPr id="0" name=""/>
        <dsp:cNvSpPr/>
      </dsp:nvSpPr>
      <dsp:spPr>
        <a:xfrm rot="5400000">
          <a:off x="4313852" y="299722"/>
          <a:ext cx="3920167" cy="3920167"/>
        </a:xfrm>
        <a:prstGeom prst="upArrow">
          <a:avLst>
            <a:gd name="adj1" fmla="val 50000"/>
            <a:gd name="adj2" fmla="val 35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en-US" sz="6500" kern="1200" dirty="0">
              <a:solidFill>
                <a:schemeClr val="tx2"/>
              </a:solidFill>
            </a:rPr>
            <a:t>28%</a:t>
          </a:r>
        </a:p>
      </dsp:txBody>
      <dsp:txXfrm rot="5400000">
        <a:off x="4313852" y="299722"/>
        <a:ext cx="3920167" cy="3920167"/>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2" tIns="46586" rIns="93172" bIns="46586" rtlCol="0"/>
          <a:lstStyle>
            <a:lvl1pPr algn="r">
              <a:defRPr sz="1300"/>
            </a:lvl1pPr>
          </a:lstStyle>
          <a:p>
            <a:fld id="{26AE7266-15DD-45B3-8C8C-9747EB7C01DD}" type="datetimeFigureOut">
              <a:rPr lang="en-US" smtClean="0"/>
              <a:pPr/>
              <a:t>5/22/2012</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3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300"/>
            </a:lvl1pPr>
          </a:lstStyle>
          <a:p>
            <a:fld id="{0F2BACA4-0342-4D65-A161-FF0D85E56B2F}"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vl1pPr>
          </a:lstStyle>
          <a:p>
            <a:fld id="{1518B307-04C2-4A27-9E9A-C19ACFA2710F}" type="datetimeFigureOut">
              <a:rPr lang="en-US" smtClean="0"/>
              <a:pPr/>
              <a:t>5/22/2012</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vl1pPr>
          </a:lstStyle>
          <a:p>
            <a:fld id="{13FBE7F9-2889-4492-BC99-978FAFF72DE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r>
              <a:rPr lang="en-GB" sz="1000" dirty="0"/>
              <a:t>The Input area of the Beam is a shape with a picture fill. To change this, ensure you have the image you wish to use (ideally a </a:t>
            </a:r>
            <a:r>
              <a:rPr lang="en-GB" sz="1000" b="1" dirty="0"/>
              <a:t>.jpg</a:t>
            </a:r>
            <a:r>
              <a:rPr lang="en-GB" sz="1000" dirty="0"/>
              <a:t> or a </a:t>
            </a:r>
            <a:r>
              <a:rPr lang="en-GB" sz="1000" b="1" dirty="0"/>
              <a:t>.png</a:t>
            </a:r>
            <a:r>
              <a:rPr lang="en-GB" sz="1000" dirty="0"/>
              <a:t> file) in an accessible folder. The image should have a ratio of 1:1 to ensure it does not appear distorted.</a:t>
            </a:r>
            <a:endParaRPr lang="en-US" sz="1000" dirty="0"/>
          </a:p>
          <a:p>
            <a:r>
              <a:rPr lang="en-GB" sz="1000" dirty="0"/>
              <a:t>When choosing an Input image, follow the principles on </a:t>
            </a:r>
            <a:r>
              <a:rPr lang="en-GB" sz="1000" i="1" dirty="0"/>
              <a:t>The Branding Zone</a:t>
            </a:r>
            <a:r>
              <a:rPr lang="en-GB" sz="1000" dirty="0"/>
              <a:t>. Customize the Input area of the Beam as described below.</a:t>
            </a:r>
            <a:endParaRPr lang="en-US" sz="1000" dirty="0"/>
          </a:p>
          <a:p>
            <a:pPr marL="232929" indent="-116465">
              <a:buSzPct val="100000"/>
              <a:buFont typeface="Arial" pitchFamily="34" charset="0"/>
              <a:buChar char="►"/>
            </a:pPr>
            <a:r>
              <a:rPr lang="en-GB" sz="1000" dirty="0"/>
              <a:t>In the </a:t>
            </a:r>
            <a:r>
              <a:rPr lang="en-GB" sz="1000" b="1" dirty="0"/>
              <a:t>View</a:t>
            </a:r>
            <a:r>
              <a:rPr lang="en-GB" sz="1000" dirty="0"/>
              <a:t> tab, click </a:t>
            </a:r>
            <a:r>
              <a:rPr lang="en-GB" sz="1000" b="1" dirty="0"/>
              <a:t>Slide Master</a:t>
            </a:r>
            <a:r>
              <a:rPr lang="en-GB" sz="1000" dirty="0"/>
              <a:t> from the </a:t>
            </a:r>
            <a:r>
              <a:rPr lang="en-GB" sz="1000" b="1" dirty="0"/>
              <a:t>Presentation Views</a:t>
            </a:r>
            <a:r>
              <a:rPr lang="en-GB" sz="1000" dirty="0"/>
              <a:t> group</a:t>
            </a:r>
            <a:r>
              <a:rPr lang="en-GB" sz="1000" dirty="0" smtClean="0"/>
              <a:t>.</a:t>
            </a:r>
            <a:endParaRPr lang="en-US" sz="1000" dirty="0"/>
          </a:p>
          <a:p>
            <a:pPr marL="232929" indent="-116465">
              <a:buSzPct val="100000"/>
              <a:buFont typeface="Arial" pitchFamily="34" charset="0"/>
              <a:buChar char="►"/>
            </a:pPr>
            <a:r>
              <a:rPr lang="en-GB" sz="1000" dirty="0"/>
              <a:t>Right-click on the Input graphic and select </a:t>
            </a:r>
            <a:r>
              <a:rPr lang="en-GB" sz="1000" b="1" dirty="0"/>
              <a:t>Format Picture</a:t>
            </a:r>
            <a:r>
              <a:rPr lang="en-GB" sz="1000" dirty="0" smtClean="0"/>
              <a:t>.</a:t>
            </a:r>
          </a:p>
          <a:p>
            <a:pPr marL="232929" indent="-116465">
              <a:buSzPct val="100000"/>
              <a:buFont typeface="Arial" pitchFamily="34" charset="0"/>
              <a:buChar char="►"/>
            </a:pPr>
            <a:r>
              <a:rPr lang="en-GB" sz="1000" dirty="0" smtClean="0"/>
              <a:t>From </a:t>
            </a:r>
            <a:r>
              <a:rPr lang="en-GB" sz="1000" dirty="0"/>
              <a:t>the Fill menu, select </a:t>
            </a:r>
            <a:r>
              <a:rPr lang="en-GB" sz="1000" b="1" dirty="0"/>
              <a:t>Picture or texture fill</a:t>
            </a:r>
            <a:r>
              <a:rPr lang="en-GB" sz="1000" dirty="0"/>
              <a:t> and click </a:t>
            </a:r>
            <a:r>
              <a:rPr lang="en-GB" sz="1000" b="1" dirty="0"/>
              <a:t>Insert from file</a:t>
            </a:r>
            <a:r>
              <a:rPr lang="en-GB" sz="1000" dirty="0"/>
              <a:t>. </a:t>
            </a:r>
            <a:endParaRPr lang="en-GB" sz="1000" dirty="0" smtClean="0"/>
          </a:p>
          <a:p>
            <a:pPr marL="232929" indent="-116465">
              <a:buSzPct val="100000"/>
              <a:buFont typeface="Arial" pitchFamily="34" charset="0"/>
              <a:buChar char="►"/>
            </a:pPr>
            <a:r>
              <a:rPr lang="en-GB" sz="1000" dirty="0" smtClean="0"/>
              <a:t>Navigate </a:t>
            </a:r>
            <a:r>
              <a:rPr lang="en-GB" sz="1000" dirty="0"/>
              <a:t>to the folder containing the image you wish to insert in the Input area. Highlight the image and click </a:t>
            </a:r>
            <a:r>
              <a:rPr lang="en-GB" sz="1000" b="1" dirty="0"/>
              <a:t>Insert</a:t>
            </a:r>
            <a:r>
              <a:rPr lang="en-GB" sz="1000" dirty="0"/>
              <a:t>.</a:t>
            </a:r>
            <a:endParaRPr lang="en-US" sz="1000" dirty="0"/>
          </a:p>
          <a:p>
            <a:pPr marL="232929" indent="-116465">
              <a:buSzPct val="100000"/>
              <a:buFont typeface="Arial" pitchFamily="34" charset="0"/>
              <a:buChar char="►"/>
            </a:pPr>
            <a:r>
              <a:rPr lang="en-GB" sz="1000" dirty="0"/>
              <a:t>You can now preview the image before continuing. If you are happy with how it looks, click </a:t>
            </a:r>
            <a:r>
              <a:rPr lang="en-GB" sz="1000" b="1" dirty="0"/>
              <a:t>OK</a:t>
            </a:r>
            <a:r>
              <a:rPr lang="en-GB" sz="1000" dirty="0"/>
              <a:t> to continue. Otherwise, repeat the process until you are happy with your selected image.</a:t>
            </a:r>
            <a:endParaRPr lang="en-US" sz="1000" dirty="0"/>
          </a:p>
          <a:p>
            <a:pPr marL="232929" indent="-116465">
              <a:buSzPct val="100000"/>
              <a:buFont typeface="Arial" pitchFamily="34" charset="0"/>
              <a:buChar char="►"/>
            </a:pPr>
            <a:r>
              <a:rPr lang="en-GB" sz="1000" dirty="0"/>
              <a:t>To exit from </a:t>
            </a:r>
            <a:r>
              <a:rPr lang="en-GB" sz="1000" b="1" dirty="0"/>
              <a:t>Slide Master View</a:t>
            </a:r>
            <a:r>
              <a:rPr lang="en-GB" sz="1000" dirty="0"/>
              <a:t>, click </a:t>
            </a:r>
            <a:r>
              <a:rPr lang="en-GB" sz="1000" b="1" dirty="0"/>
              <a:t>Normal</a:t>
            </a:r>
            <a:r>
              <a:rPr lang="en-GB" sz="1000" dirty="0"/>
              <a:t> from the </a:t>
            </a:r>
            <a:r>
              <a:rPr lang="en-GB" sz="1000" b="1" dirty="0"/>
              <a:t>Presentation Views</a:t>
            </a:r>
            <a:r>
              <a:rPr lang="en-GB" sz="1000" dirty="0"/>
              <a:t> group in the </a:t>
            </a:r>
            <a:r>
              <a:rPr lang="en-GB" sz="1000" b="1" dirty="0"/>
              <a:t>View</a:t>
            </a:r>
            <a:r>
              <a:rPr lang="en-GB" sz="1000" dirty="0"/>
              <a:t> tab</a:t>
            </a:r>
            <a:r>
              <a:rPr lang="en-GB" sz="1000" dirty="0" smtClean="0"/>
              <a:t>.</a:t>
            </a:r>
          </a:p>
          <a:p>
            <a:pPr marL="232929" indent="-116465">
              <a:buSzPct val="100000"/>
              <a:buFont typeface="Arial" pitchFamily="34" charset="0"/>
              <a:buChar char="►"/>
            </a:pPr>
            <a:r>
              <a:rPr lang="en-GB" sz="1000" dirty="0" smtClean="0"/>
              <a:t> The </a:t>
            </a:r>
            <a:r>
              <a:rPr lang="en-GB" sz="1000" dirty="0"/>
              <a:t>change you made to the Input graphic should now be visible on the slide. </a:t>
            </a:r>
            <a:endParaRPr lang="en-US" sz="10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15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President’s Framework for Business Tax Reform:</a:t>
            </a:r>
          </a:p>
          <a:p>
            <a:pPr marL="0" lvl="1">
              <a:spcBef>
                <a:spcPts val="0"/>
              </a:spcBef>
              <a:spcAft>
                <a:spcPts val="600"/>
              </a:spcAft>
              <a:buClr>
                <a:srgbClr val="FFD200"/>
              </a:buClr>
              <a:buSzPct val="70000"/>
            </a:pPr>
            <a:r>
              <a:rPr lang="en-US" sz="2400" b="1" kern="0" dirty="0" smtClean="0">
                <a:solidFill>
                  <a:srgbClr val="FFFFFF"/>
                </a:solidFill>
                <a:latin typeface="Arial"/>
              </a:rPr>
              <a:t>International tax</a:t>
            </a:r>
          </a:p>
          <a:p>
            <a:pPr marL="347663" indent="-347663">
              <a:buClr>
                <a:schemeClr val="accent4"/>
              </a:buClr>
              <a:buSzPct val="70000"/>
              <a:buFont typeface="Arial" pitchFamily="34" charset="0"/>
              <a:buChar char="►"/>
              <a:defRPr/>
            </a:pPr>
            <a:r>
              <a:rPr lang="en-US" sz="1600" dirty="0" smtClean="0">
                <a:solidFill>
                  <a:schemeClr val="tx2"/>
                </a:solidFill>
              </a:rPr>
              <a:t>Appears to call for retention of the worldwide system of taxing foreign earnings</a:t>
            </a:r>
          </a:p>
          <a:p>
            <a:pPr marL="347663" indent="-347663">
              <a:buClr>
                <a:schemeClr val="accent4"/>
              </a:buClr>
              <a:buSzPct val="70000"/>
              <a:buFont typeface="Arial" pitchFamily="34" charset="0"/>
              <a:buChar char="►"/>
              <a:defRPr/>
            </a:pPr>
            <a:r>
              <a:rPr lang="en-US" sz="1600" dirty="0" smtClean="0">
                <a:solidFill>
                  <a:schemeClr val="tx2"/>
                </a:solidFill>
              </a:rPr>
              <a:t>Comes out against </a:t>
            </a:r>
            <a:r>
              <a:rPr lang="en-US" sz="1600" i="1" dirty="0" smtClean="0">
                <a:solidFill>
                  <a:schemeClr val="tx2"/>
                </a:solidFill>
              </a:rPr>
              <a:t>pure</a:t>
            </a:r>
            <a:r>
              <a:rPr lang="en-US" sz="1600" dirty="0" smtClean="0">
                <a:solidFill>
                  <a:schemeClr val="tx2"/>
                </a:solidFill>
              </a:rPr>
              <a:t> territorial system</a:t>
            </a:r>
          </a:p>
          <a:p>
            <a:pPr marL="347663" indent="-347663">
              <a:buClr>
                <a:schemeClr val="accent4"/>
              </a:buClr>
              <a:buSzPct val="70000"/>
              <a:buFont typeface="Arial" pitchFamily="34" charset="0"/>
              <a:buChar char="►"/>
              <a:defRPr/>
            </a:pPr>
            <a:r>
              <a:rPr lang="en-US" sz="1600" dirty="0" smtClean="0">
                <a:solidFill>
                  <a:schemeClr val="tx2"/>
                </a:solidFill>
              </a:rPr>
              <a:t>US-based companies to pay an unspecified minimum tax on foreign earnings</a:t>
            </a:r>
            <a:endParaRPr lang="en-US" sz="1600" dirty="0">
              <a:solidFill>
                <a:schemeClr val="tx2"/>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BE7F9-2889-4492-BC99-978FAFF72DE4}"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over">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59113" y="3457575"/>
            <a:ext cx="5541962" cy="908050"/>
          </a:xfrm>
        </p:spPr>
        <p:txBody>
          <a:bodyPr tIns="0"/>
          <a:lstStyle>
            <a:lvl1pPr>
              <a:defRPr>
                <a:solidFill>
                  <a:schemeClr val="bg2"/>
                </a:solidFill>
              </a:defRPr>
            </a:lvl1pPr>
          </a:lstStyle>
          <a:p>
            <a:r>
              <a:rPr lang="en-US" noProof="0" smtClean="0"/>
              <a:t>Click to edit Master title style</a:t>
            </a:r>
            <a:endParaRPr lang="en-US" noProof="0" dirty="0"/>
          </a:p>
        </p:txBody>
      </p:sp>
      <p:sp>
        <p:nvSpPr>
          <p:cNvPr id="3075" name="Rectangle 3"/>
          <p:cNvSpPr>
            <a:spLocks noGrp="1" noChangeArrowheads="1"/>
          </p:cNvSpPr>
          <p:nvPr>
            <p:ph type="subTitle" idx="1"/>
          </p:nvPr>
        </p:nvSpPr>
        <p:spPr>
          <a:xfrm>
            <a:off x="3062288" y="4354513"/>
            <a:ext cx="5541962" cy="1019175"/>
          </a:xfrm>
        </p:spPr>
        <p:txBody>
          <a:bodyPr/>
          <a:lstStyle>
            <a:lvl1pPr marL="0" indent="0">
              <a:lnSpc>
                <a:spcPct val="85000"/>
              </a:lnSpc>
              <a:buFont typeface="Arial" charset="0"/>
              <a:buNone/>
              <a:defRPr sz="2000">
                <a:solidFill>
                  <a:schemeClr val="bg1"/>
                </a:solidFill>
              </a:defRPr>
            </a:lvl1pPr>
          </a:lstStyle>
          <a:p>
            <a:r>
              <a:rPr lang="en-US" noProof="0" smtClean="0"/>
              <a:t>Click to edit Master subtitle style</a:t>
            </a:r>
            <a:endParaRPr lang="en-US" noProof="0"/>
          </a:p>
        </p:txBody>
      </p:sp>
      <p:sp>
        <p:nvSpPr>
          <p:cNvPr id="9" name="Freeform 20"/>
          <p:cNvSpPr>
            <a:spLocks/>
          </p:cNvSpPr>
          <p:nvPr userDrawn="1"/>
        </p:nvSpPr>
        <p:spPr bwMode="auto">
          <a:xfrm>
            <a:off x="3079750" y="552450"/>
            <a:ext cx="6057900" cy="2590800"/>
          </a:xfrm>
          <a:custGeom>
            <a:avLst/>
            <a:gdLst/>
            <a:ahLst/>
            <a:cxnLst>
              <a:cxn ang="0">
                <a:pos x="0" y="1632"/>
              </a:cxn>
              <a:cxn ang="0">
                <a:pos x="3816" y="0"/>
              </a:cxn>
              <a:cxn ang="0">
                <a:pos x="3816" y="496"/>
              </a:cxn>
              <a:cxn ang="0">
                <a:pos x="0" y="1632"/>
              </a:cxn>
            </a:cxnLst>
            <a:rect l="0" t="0" r="r" b="b"/>
            <a:pathLst>
              <a:path w="3816" h="1632">
                <a:moveTo>
                  <a:pt x="0" y="1632"/>
                </a:moveTo>
                <a:lnTo>
                  <a:pt x="3816" y="0"/>
                </a:lnTo>
                <a:lnTo>
                  <a:pt x="3816" y="496"/>
                </a:lnTo>
                <a:lnTo>
                  <a:pt x="0" y="1632"/>
                </a:lnTo>
                <a:close/>
              </a:path>
            </a:pathLst>
          </a:custGeom>
          <a:solidFill>
            <a:schemeClr val="accent2"/>
          </a:solidFill>
          <a:ln w="9525">
            <a:noFill/>
            <a:round/>
            <a:headEnd/>
            <a:tailEnd/>
          </a:ln>
          <a:effectLst/>
        </p:spPr>
        <p:txBody>
          <a:bodyPr/>
          <a:lstStyle/>
          <a:p>
            <a:endParaRPr lang="en-US" noProof="0" dirty="0">
              <a:solidFill>
                <a:schemeClr val="bg1"/>
              </a:solidFill>
            </a:endParaRPr>
          </a:p>
        </p:txBody>
      </p:sp>
      <p:sp>
        <p:nvSpPr>
          <p:cNvPr id="10" name="AutoShape 6" descr="Sml_Motion_Input"/>
          <p:cNvSpPr>
            <a:spLocks noChangeArrowheads="1"/>
          </p:cNvSpPr>
          <p:nvPr userDrawn="1"/>
        </p:nvSpPr>
        <p:spPr bwMode="gray">
          <a:xfrm rot="5400000">
            <a:off x="-127001" y="1281113"/>
            <a:ext cx="3313114" cy="3059113"/>
          </a:xfrm>
          <a:prstGeom prst="triangle">
            <a:avLst>
              <a:gd name="adj" fmla="val 60232"/>
            </a:avLst>
          </a:prstGeom>
          <a:blipFill dpi="0" rotWithShape="0">
            <a:blip r:embed="rId2" cstate="print"/>
            <a:srcRect/>
            <a:stretch>
              <a:fillRect b="-67787"/>
            </a:stretch>
          </a:blipFill>
          <a:ln w="9525">
            <a:noFill/>
            <a:miter lim="800000"/>
            <a:headEnd/>
            <a:tailEnd/>
          </a:ln>
          <a:effectLst/>
        </p:spPr>
        <p:txBody>
          <a:bodyPr rot="10800000" vert="eaVert" wrap="none" anchor="ctr"/>
          <a:lstStyle/>
          <a:p>
            <a:pPr algn="ctr" defTabSz="995363">
              <a:lnSpc>
                <a:spcPts val="1400"/>
              </a:lnSpc>
              <a:spcAft>
                <a:spcPct val="0"/>
              </a:spcAft>
              <a:buClrTx/>
              <a:buSzTx/>
              <a:buFontTx/>
              <a:buNone/>
            </a:pPr>
            <a:endParaRPr lang="en-GB" sz="1400" dirty="0">
              <a:solidFill>
                <a:schemeClr val="bg1"/>
              </a:solidFill>
              <a:latin typeface="EYInterstate Regular" pitchFamily="1" charset="0"/>
            </a:endParaRPr>
          </a:p>
        </p:txBody>
      </p:sp>
      <p:grpSp>
        <p:nvGrpSpPr>
          <p:cNvPr id="35" name="Group 57"/>
          <p:cNvGrpSpPr>
            <a:grpSpLocks/>
          </p:cNvGrpSpPr>
          <p:nvPr userDrawn="1"/>
        </p:nvGrpSpPr>
        <p:grpSpPr bwMode="auto">
          <a:xfrm>
            <a:off x="3057525" y="6026150"/>
            <a:ext cx="1916112" cy="431800"/>
            <a:chOff x="4554" y="4058"/>
            <a:chExt cx="935" cy="211"/>
          </a:xfrm>
          <a:solidFill>
            <a:schemeClr val="tx1"/>
          </a:solidFill>
        </p:grpSpPr>
        <p:sp>
          <p:nvSpPr>
            <p:cNvPr id="36" name="Freeform 58"/>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p>
          </p:txBody>
        </p:sp>
        <p:sp>
          <p:nvSpPr>
            <p:cNvPr id="37" name="Freeform 59"/>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p>
          </p:txBody>
        </p:sp>
        <p:sp>
          <p:nvSpPr>
            <p:cNvPr id="38" name="Freeform 60"/>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p>
          </p:txBody>
        </p:sp>
        <p:sp>
          <p:nvSpPr>
            <p:cNvPr id="39" name="Freeform 61"/>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p>
          </p:txBody>
        </p:sp>
        <p:sp>
          <p:nvSpPr>
            <p:cNvPr id="40" name="Freeform 62"/>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p>
          </p:txBody>
        </p:sp>
        <p:sp>
          <p:nvSpPr>
            <p:cNvPr id="41" name="Freeform 63"/>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p>
          </p:txBody>
        </p:sp>
        <p:sp>
          <p:nvSpPr>
            <p:cNvPr id="42" name="Freeform 64"/>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p>
          </p:txBody>
        </p:sp>
        <p:sp>
          <p:nvSpPr>
            <p:cNvPr id="43" name="Freeform 65"/>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p>
          </p:txBody>
        </p:sp>
        <p:sp>
          <p:nvSpPr>
            <p:cNvPr id="44" name="Freeform 66"/>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p>
          </p:txBody>
        </p:sp>
        <p:sp>
          <p:nvSpPr>
            <p:cNvPr id="45" name="Freeform 67"/>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p>
          </p:txBody>
        </p:sp>
        <p:sp>
          <p:nvSpPr>
            <p:cNvPr id="46" name="Freeform 68"/>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p>
          </p:txBody>
        </p:sp>
        <p:sp>
          <p:nvSpPr>
            <p:cNvPr id="47" name="Freeform 69"/>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p>
          </p:txBody>
        </p:sp>
        <p:sp>
          <p:nvSpPr>
            <p:cNvPr id="48" name="Freeform 70"/>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p>
          </p:txBody>
        </p:sp>
        <p:sp>
          <p:nvSpPr>
            <p:cNvPr id="49" name="Freeform 71"/>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p>
          </p:txBody>
        </p:sp>
        <p:sp>
          <p:nvSpPr>
            <p:cNvPr id="50" name="Freeform 72"/>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p>
          </p:txBody>
        </p:sp>
        <p:sp>
          <p:nvSpPr>
            <p:cNvPr id="51" name="Freeform 73"/>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p>
          </p:txBody>
        </p:sp>
        <p:sp>
          <p:nvSpPr>
            <p:cNvPr id="52" name="Freeform 74"/>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p>
          </p:txBody>
        </p:sp>
        <p:sp>
          <p:nvSpPr>
            <p:cNvPr id="53" name="Freeform 75"/>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p>
          </p:txBody>
        </p:sp>
        <p:sp>
          <p:nvSpPr>
            <p:cNvPr id="54" name="Freeform 76"/>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p>
          </p:txBody>
        </p:sp>
        <p:sp>
          <p:nvSpPr>
            <p:cNvPr id="55" name="Freeform 77"/>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p>
          </p:txBody>
        </p:sp>
        <p:sp>
          <p:nvSpPr>
            <p:cNvPr id="56" name="Freeform 78"/>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p>
          </p:txBody>
        </p:sp>
        <p:sp>
          <p:nvSpPr>
            <p:cNvPr id="57" name="Freeform 79"/>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p>
          </p:txBody>
        </p:sp>
        <p:sp>
          <p:nvSpPr>
            <p:cNvPr id="58" name="Freeform 80"/>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p>
          </p:txBody>
        </p:sp>
        <p:sp>
          <p:nvSpPr>
            <p:cNvPr id="59" name="Freeform 81"/>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p>
          </p:txBody>
        </p:sp>
        <p:sp>
          <p:nvSpPr>
            <p:cNvPr id="60" name="Freeform 82"/>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Yellow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7" name="Freeform 5"/>
          <p:cNvSpPr>
            <a:spLocks/>
          </p:cNvSpPr>
          <p:nvPr userDrawn="1"/>
        </p:nvSpPr>
        <p:spPr bwMode="auto">
          <a:xfrm flipH="1" flipV="1">
            <a:off x="455613" y="1042988"/>
            <a:ext cx="8231187"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2"/>
          </a:solidFill>
          <a:ln w="9525">
            <a:noFill/>
            <a:round/>
            <a:headEnd/>
            <a:tailEnd/>
          </a:ln>
          <a:effectLst/>
        </p:spPr>
        <p:txBody>
          <a:bodyPr/>
          <a:lstStyle/>
          <a:p>
            <a:endParaRPr lang="en-GB" dirty="0">
              <a:solidFill>
                <a:schemeClr val="bg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mj-l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5613" y="1201738"/>
            <a:ext cx="4038600" cy="4922837"/>
          </a:xfrm>
        </p:spPr>
        <p:txBody>
          <a:bodyPr/>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6613" y="1201738"/>
            <a:ext cx="4040187" cy="4922837"/>
          </a:xfrm>
        </p:spPr>
        <p:txBody>
          <a:bodyPr/>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EYInterstate" pitchFamily="2" charset="0"/>
              </a:defRPr>
            </a:lvl1pPr>
          </a:lstStyle>
          <a:p>
            <a:r>
              <a:rPr lang="en-US" dirty="0" smtClean="0"/>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3" name="Content Placeholder 2"/>
          <p:cNvSpPr>
            <a:spLocks noGrp="1"/>
          </p:cNvSpPr>
          <p:nvPr>
            <p:ph idx="1"/>
          </p:nvPr>
        </p:nvSpPr>
        <p:spPr/>
        <p:txBody>
          <a:bodyPr/>
          <a:lstStyle>
            <a:lvl1pPr>
              <a:lnSpc>
                <a:spcPct val="100000"/>
              </a:lnSpc>
              <a:spcBef>
                <a:spcPts val="0"/>
              </a:spcBef>
              <a:spcAft>
                <a:spcPts val="600"/>
              </a:spcAft>
              <a:buSzPct val="100000"/>
              <a:defRPr>
                <a:solidFill>
                  <a:schemeClr val="bg1"/>
                </a:solidFill>
              </a:defRPr>
            </a:lvl1pPr>
            <a:lvl2pPr>
              <a:lnSpc>
                <a:spcPct val="100000"/>
              </a:lnSpc>
              <a:spcBef>
                <a:spcPts val="0"/>
              </a:spcBef>
              <a:spcAft>
                <a:spcPts val="600"/>
              </a:spcAft>
              <a:buSzPct val="100000"/>
              <a:defRPr>
                <a:solidFill>
                  <a:schemeClr val="bg1"/>
                </a:solidFill>
              </a:defRPr>
            </a:lvl2pPr>
            <a:lvl3pPr>
              <a:lnSpc>
                <a:spcPct val="100000"/>
              </a:lnSpc>
              <a:spcBef>
                <a:spcPts val="0"/>
              </a:spcBef>
              <a:spcAft>
                <a:spcPts val="600"/>
              </a:spcAft>
              <a:buSzPct val="100000"/>
              <a:defRPr>
                <a:solidFill>
                  <a:schemeClr val="bg1"/>
                </a:solidFill>
              </a:defRPr>
            </a:lvl3pPr>
            <a:lvl4pPr>
              <a:lnSpc>
                <a:spcPct val="100000"/>
              </a:lnSpc>
              <a:spcBef>
                <a:spcPts val="0"/>
              </a:spcBef>
              <a:spcAft>
                <a:spcPts val="600"/>
              </a:spcAft>
              <a:buSzPct val="100000"/>
              <a:defRPr>
                <a:solidFill>
                  <a:schemeClr val="bg1"/>
                </a:solidFill>
              </a:defRPr>
            </a:lvl4pPr>
            <a:lvl5pPr>
              <a:lnSpc>
                <a:spcPct val="100000"/>
              </a:lnSpc>
              <a:spcBef>
                <a:spcPts val="0"/>
              </a:spcBef>
              <a:spcAft>
                <a:spcPts val="600"/>
              </a:spcAft>
              <a:buSzPct val="100000"/>
              <a:defRPr>
                <a:solidFill>
                  <a:schemeClr val="bg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EYInterstate" pitchFamily="2"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988" y="200025"/>
            <a:ext cx="2057400" cy="5924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00025"/>
            <a:ext cx="6022975" cy="5924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0025"/>
            <a:ext cx="8188325" cy="8699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96888" y="1219200"/>
            <a:ext cx="8148637" cy="4713288"/>
          </a:xfrm>
        </p:spPr>
        <p:txBody>
          <a:bodyPr/>
          <a:lstStyle/>
          <a:p>
            <a:pPr lvl="0"/>
            <a:endParaRPr lang="en-US" noProof="0" dirty="0"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mj-l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5613" y="1201738"/>
            <a:ext cx="4038600" cy="4922837"/>
          </a:xfrm>
        </p:spPr>
        <p:txBody>
          <a:bodyPr/>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6613" y="1201738"/>
            <a:ext cx="4040187" cy="4922837"/>
          </a:xfrm>
        </p:spPr>
        <p:txBody>
          <a:bodyPr/>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EYInterstate" pitchFamily="2" charset="0"/>
              </a:defRPr>
            </a:lvl1pPr>
          </a:lstStyle>
          <a:p>
            <a:r>
              <a:rPr lang="en-US" dirty="0" smtClean="0"/>
              <a:t>Click to edit Master title style</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dirty="0"/>
          </a:p>
        </p:txBody>
      </p:sp>
      <p:sp>
        <p:nvSpPr>
          <p:cNvPr id="3" name="Content Placeholder 2"/>
          <p:cNvSpPr>
            <a:spLocks noGrp="1"/>
          </p:cNvSpPr>
          <p:nvPr>
            <p:ph sz="half" idx="1"/>
          </p:nvPr>
        </p:nvSpPr>
        <p:spPr>
          <a:xfrm>
            <a:off x="455613" y="1412875"/>
            <a:ext cx="4040187"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4" name="Content Placeholder 3"/>
          <p:cNvSpPr>
            <a:spLocks noGrp="1"/>
          </p:cNvSpPr>
          <p:nvPr>
            <p:ph sz="half" idx="2"/>
          </p:nvPr>
        </p:nvSpPr>
        <p:spPr>
          <a:xfrm>
            <a:off x="4648200" y="1412875"/>
            <a:ext cx="4041775"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600">
                <a:latin typeface="EYInterstate" pitchFamily="2"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988" y="200025"/>
            <a:ext cx="2057400" cy="5924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00025"/>
            <a:ext cx="6022975" cy="5924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0025"/>
            <a:ext cx="8188325" cy="8699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96888" y="1219200"/>
            <a:ext cx="8148637" cy="4713288"/>
          </a:xfrm>
        </p:spPr>
        <p:txBody>
          <a:bodyPr/>
          <a:lstStyle/>
          <a:p>
            <a:pPr lvl="0"/>
            <a:endParaRPr lang="en-US" noProof="0" dirty="0" smtClean="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Cover">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59113" y="3457575"/>
            <a:ext cx="5541962" cy="908050"/>
          </a:xfrm>
        </p:spPr>
        <p:txBody>
          <a:bodyPr tIns="0"/>
          <a:lstStyle>
            <a:lvl1pPr>
              <a:defRPr>
                <a:solidFill>
                  <a:schemeClr val="bg2"/>
                </a:solidFill>
              </a:defRPr>
            </a:lvl1pPr>
          </a:lstStyle>
          <a:p>
            <a:r>
              <a:rPr lang="en-US" noProof="0" smtClean="0"/>
              <a:t>Click to edit Master title style</a:t>
            </a:r>
            <a:endParaRPr lang="en-US" noProof="0" dirty="0"/>
          </a:p>
        </p:txBody>
      </p:sp>
      <p:sp>
        <p:nvSpPr>
          <p:cNvPr id="3075" name="Rectangle 3"/>
          <p:cNvSpPr>
            <a:spLocks noGrp="1" noChangeArrowheads="1"/>
          </p:cNvSpPr>
          <p:nvPr>
            <p:ph type="subTitle" idx="1"/>
          </p:nvPr>
        </p:nvSpPr>
        <p:spPr>
          <a:xfrm>
            <a:off x="3062288" y="4354513"/>
            <a:ext cx="5541962" cy="1019175"/>
          </a:xfrm>
        </p:spPr>
        <p:txBody>
          <a:bodyPr/>
          <a:lstStyle>
            <a:lvl1pPr marL="0" indent="0">
              <a:lnSpc>
                <a:spcPct val="85000"/>
              </a:lnSpc>
              <a:buFont typeface="Arial" charset="0"/>
              <a:buNone/>
              <a:defRPr sz="2000">
                <a:solidFill>
                  <a:schemeClr val="bg1"/>
                </a:solidFill>
              </a:defRPr>
            </a:lvl1pPr>
          </a:lstStyle>
          <a:p>
            <a:r>
              <a:rPr lang="en-US" noProof="0" smtClean="0"/>
              <a:t>Click to edit Master subtitle style</a:t>
            </a:r>
            <a:endParaRPr lang="en-US" noProof="0"/>
          </a:p>
        </p:txBody>
      </p:sp>
      <p:sp>
        <p:nvSpPr>
          <p:cNvPr id="9" name="Freeform 20"/>
          <p:cNvSpPr>
            <a:spLocks/>
          </p:cNvSpPr>
          <p:nvPr userDrawn="1"/>
        </p:nvSpPr>
        <p:spPr bwMode="auto">
          <a:xfrm>
            <a:off x="3079750" y="552450"/>
            <a:ext cx="6057900" cy="2590800"/>
          </a:xfrm>
          <a:custGeom>
            <a:avLst/>
            <a:gdLst/>
            <a:ahLst/>
            <a:cxnLst>
              <a:cxn ang="0">
                <a:pos x="0" y="1632"/>
              </a:cxn>
              <a:cxn ang="0">
                <a:pos x="3816" y="0"/>
              </a:cxn>
              <a:cxn ang="0">
                <a:pos x="3816" y="496"/>
              </a:cxn>
              <a:cxn ang="0">
                <a:pos x="0" y="1632"/>
              </a:cxn>
            </a:cxnLst>
            <a:rect l="0" t="0" r="r" b="b"/>
            <a:pathLst>
              <a:path w="3816" h="1632">
                <a:moveTo>
                  <a:pt x="0" y="1632"/>
                </a:moveTo>
                <a:lnTo>
                  <a:pt x="3816" y="0"/>
                </a:lnTo>
                <a:lnTo>
                  <a:pt x="3816" y="496"/>
                </a:lnTo>
                <a:lnTo>
                  <a:pt x="0" y="1632"/>
                </a:lnTo>
                <a:close/>
              </a:path>
            </a:pathLst>
          </a:custGeom>
          <a:solidFill>
            <a:schemeClr val="accent2"/>
          </a:solidFill>
          <a:ln w="9525">
            <a:noFill/>
            <a:round/>
            <a:headEnd/>
            <a:tailEnd/>
          </a:ln>
          <a:effectLst/>
        </p:spPr>
        <p:txBody>
          <a:bodyPr/>
          <a:lstStyle/>
          <a:p>
            <a:endParaRPr lang="en-US" dirty="0">
              <a:solidFill>
                <a:srgbClr val="646464"/>
              </a:solidFill>
            </a:endParaRPr>
          </a:p>
        </p:txBody>
      </p:sp>
      <p:sp>
        <p:nvSpPr>
          <p:cNvPr id="10" name="AutoShape 6" descr="Sml_Motion_Input"/>
          <p:cNvSpPr>
            <a:spLocks noChangeArrowheads="1"/>
          </p:cNvSpPr>
          <p:nvPr userDrawn="1"/>
        </p:nvSpPr>
        <p:spPr bwMode="gray">
          <a:xfrm rot="5400000">
            <a:off x="-127001" y="1281113"/>
            <a:ext cx="3313114" cy="3059113"/>
          </a:xfrm>
          <a:prstGeom prst="triangle">
            <a:avLst>
              <a:gd name="adj" fmla="val 60232"/>
            </a:avLst>
          </a:prstGeom>
          <a:blipFill dpi="0" rotWithShape="0">
            <a:blip r:embed="rId2" cstate="print"/>
            <a:srcRect/>
            <a:stretch>
              <a:fillRect b="-67787"/>
            </a:stretch>
          </a:blipFill>
          <a:ln w="9525">
            <a:noFill/>
            <a:miter lim="800000"/>
            <a:headEnd/>
            <a:tailEnd/>
          </a:ln>
          <a:effectLst/>
        </p:spPr>
        <p:txBody>
          <a:bodyPr rot="10800000" vert="eaVert" wrap="none" anchor="ctr"/>
          <a:lstStyle/>
          <a:p>
            <a:pPr algn="ctr" defTabSz="995363">
              <a:lnSpc>
                <a:spcPts val="1400"/>
              </a:lnSpc>
            </a:pPr>
            <a:endParaRPr lang="en-GB" sz="1400" dirty="0">
              <a:solidFill>
                <a:srgbClr val="646464"/>
              </a:solidFill>
              <a:latin typeface="EYInterstate Regular" pitchFamily="1" charset="0"/>
            </a:endParaRPr>
          </a:p>
        </p:txBody>
      </p:sp>
      <p:grpSp>
        <p:nvGrpSpPr>
          <p:cNvPr id="2" name="Group 57"/>
          <p:cNvGrpSpPr>
            <a:grpSpLocks/>
          </p:cNvGrpSpPr>
          <p:nvPr userDrawn="1"/>
        </p:nvGrpSpPr>
        <p:grpSpPr bwMode="auto">
          <a:xfrm>
            <a:off x="3057525" y="6026150"/>
            <a:ext cx="1916112" cy="431800"/>
            <a:chOff x="4554" y="4058"/>
            <a:chExt cx="935" cy="211"/>
          </a:xfrm>
          <a:solidFill>
            <a:schemeClr val="tx1"/>
          </a:solidFill>
        </p:grpSpPr>
        <p:sp>
          <p:nvSpPr>
            <p:cNvPr id="36" name="Freeform 58"/>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solidFill>
                  <a:srgbClr val="000000"/>
                </a:solidFill>
              </a:endParaRPr>
            </a:p>
          </p:txBody>
        </p:sp>
        <p:sp>
          <p:nvSpPr>
            <p:cNvPr id="37" name="Freeform 59"/>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solidFill>
                  <a:srgbClr val="000000"/>
                </a:solidFill>
              </a:endParaRPr>
            </a:p>
          </p:txBody>
        </p:sp>
        <p:sp>
          <p:nvSpPr>
            <p:cNvPr id="38" name="Freeform 60"/>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solidFill>
                  <a:srgbClr val="000000"/>
                </a:solidFill>
              </a:endParaRPr>
            </a:p>
          </p:txBody>
        </p:sp>
        <p:sp>
          <p:nvSpPr>
            <p:cNvPr id="39" name="Freeform 61"/>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solidFill>
                  <a:srgbClr val="000000"/>
                </a:solidFill>
              </a:endParaRPr>
            </a:p>
          </p:txBody>
        </p:sp>
        <p:sp>
          <p:nvSpPr>
            <p:cNvPr id="40" name="Freeform 62"/>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solidFill>
                  <a:srgbClr val="000000"/>
                </a:solidFill>
              </a:endParaRPr>
            </a:p>
          </p:txBody>
        </p:sp>
        <p:sp>
          <p:nvSpPr>
            <p:cNvPr id="41" name="Freeform 63"/>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000000"/>
                </a:solidFill>
              </a:endParaRPr>
            </a:p>
          </p:txBody>
        </p:sp>
        <p:sp>
          <p:nvSpPr>
            <p:cNvPr id="42" name="Freeform 64"/>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solidFill>
                  <a:srgbClr val="000000"/>
                </a:solidFill>
              </a:endParaRPr>
            </a:p>
          </p:txBody>
        </p:sp>
        <p:sp>
          <p:nvSpPr>
            <p:cNvPr id="43" name="Freeform 65"/>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solidFill>
                  <a:srgbClr val="000000"/>
                </a:solidFill>
              </a:endParaRPr>
            </a:p>
          </p:txBody>
        </p:sp>
        <p:sp>
          <p:nvSpPr>
            <p:cNvPr id="44" name="Freeform 66"/>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solidFill>
                  <a:srgbClr val="000000"/>
                </a:solidFill>
              </a:endParaRPr>
            </a:p>
          </p:txBody>
        </p:sp>
        <p:sp>
          <p:nvSpPr>
            <p:cNvPr id="45" name="Freeform 67"/>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solidFill>
                  <a:srgbClr val="000000"/>
                </a:solidFill>
              </a:endParaRPr>
            </a:p>
          </p:txBody>
        </p:sp>
        <p:sp>
          <p:nvSpPr>
            <p:cNvPr id="46" name="Freeform 68"/>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solidFill>
                  <a:srgbClr val="000000"/>
                </a:solidFill>
              </a:endParaRPr>
            </a:p>
          </p:txBody>
        </p:sp>
        <p:sp>
          <p:nvSpPr>
            <p:cNvPr id="47" name="Freeform 69"/>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solidFill>
                  <a:srgbClr val="000000"/>
                </a:solidFill>
              </a:endParaRPr>
            </a:p>
          </p:txBody>
        </p:sp>
        <p:sp>
          <p:nvSpPr>
            <p:cNvPr id="48" name="Freeform 70"/>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solidFill>
                  <a:srgbClr val="000000"/>
                </a:solidFill>
              </a:endParaRPr>
            </a:p>
          </p:txBody>
        </p:sp>
        <p:sp>
          <p:nvSpPr>
            <p:cNvPr id="49" name="Freeform 71"/>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solidFill>
                  <a:srgbClr val="000000"/>
                </a:solidFill>
              </a:endParaRPr>
            </a:p>
          </p:txBody>
        </p:sp>
        <p:sp>
          <p:nvSpPr>
            <p:cNvPr id="50" name="Freeform 72"/>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solidFill>
                  <a:srgbClr val="000000"/>
                </a:solidFill>
              </a:endParaRPr>
            </a:p>
          </p:txBody>
        </p:sp>
        <p:sp>
          <p:nvSpPr>
            <p:cNvPr id="51" name="Freeform 73"/>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solidFill>
                  <a:srgbClr val="000000"/>
                </a:solidFill>
              </a:endParaRPr>
            </a:p>
          </p:txBody>
        </p:sp>
        <p:sp>
          <p:nvSpPr>
            <p:cNvPr id="52" name="Freeform 74"/>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solidFill>
                  <a:srgbClr val="000000"/>
                </a:solidFill>
              </a:endParaRPr>
            </a:p>
          </p:txBody>
        </p:sp>
        <p:sp>
          <p:nvSpPr>
            <p:cNvPr id="53" name="Freeform 75"/>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000000"/>
                </a:solidFill>
              </a:endParaRPr>
            </a:p>
          </p:txBody>
        </p:sp>
        <p:sp>
          <p:nvSpPr>
            <p:cNvPr id="54" name="Freeform 76"/>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solidFill>
                  <a:srgbClr val="000000"/>
                </a:solidFill>
              </a:endParaRPr>
            </a:p>
          </p:txBody>
        </p:sp>
        <p:sp>
          <p:nvSpPr>
            <p:cNvPr id="55" name="Freeform 77"/>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solidFill>
                  <a:srgbClr val="000000"/>
                </a:solidFill>
              </a:endParaRPr>
            </a:p>
          </p:txBody>
        </p:sp>
        <p:sp>
          <p:nvSpPr>
            <p:cNvPr id="56" name="Freeform 78"/>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solidFill>
                  <a:srgbClr val="000000"/>
                </a:solidFill>
              </a:endParaRPr>
            </a:p>
          </p:txBody>
        </p:sp>
        <p:sp>
          <p:nvSpPr>
            <p:cNvPr id="57" name="Freeform 79"/>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solidFill>
                  <a:srgbClr val="000000"/>
                </a:solidFill>
              </a:endParaRPr>
            </a:p>
          </p:txBody>
        </p:sp>
        <p:sp>
          <p:nvSpPr>
            <p:cNvPr id="58" name="Freeform 80"/>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solidFill>
                  <a:srgbClr val="000000"/>
                </a:solidFill>
              </a:endParaRPr>
            </a:p>
          </p:txBody>
        </p:sp>
        <p:sp>
          <p:nvSpPr>
            <p:cNvPr id="59" name="Freeform 81"/>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solidFill>
                  <a:srgbClr val="000000"/>
                </a:solidFill>
              </a:endParaRPr>
            </a:p>
          </p:txBody>
        </p:sp>
        <p:sp>
          <p:nvSpPr>
            <p:cNvPr id="60" name="Freeform 82"/>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solidFill>
                  <a:srgbClr val="000000"/>
                </a:solidFill>
              </a:endParaRPr>
            </a:p>
          </p:txBody>
        </p:sp>
      </p:gr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3" name="Content Placeholder 2"/>
          <p:cNvSpPr>
            <a:spLocks noGrp="1"/>
          </p:cNvSpPr>
          <p:nvPr>
            <p:ph idx="1"/>
          </p:nvPr>
        </p:nvSpPr>
        <p:spPr/>
        <p:txBody>
          <a:bodyPr/>
          <a:lstStyle>
            <a:lvl1pPr>
              <a:lnSpc>
                <a:spcPct val="100000"/>
              </a:lnSpc>
              <a:spcBef>
                <a:spcPts val="0"/>
              </a:spcBef>
              <a:spcAft>
                <a:spcPts val="600"/>
              </a:spcAft>
              <a:buSzPct val="100000"/>
              <a:defRPr>
                <a:solidFill>
                  <a:schemeClr val="bg1"/>
                </a:solidFill>
              </a:defRPr>
            </a:lvl1pPr>
            <a:lvl2pPr>
              <a:lnSpc>
                <a:spcPct val="100000"/>
              </a:lnSpc>
              <a:spcBef>
                <a:spcPts val="0"/>
              </a:spcBef>
              <a:spcAft>
                <a:spcPts val="600"/>
              </a:spcAft>
              <a:buSzPct val="100000"/>
              <a:defRPr>
                <a:solidFill>
                  <a:schemeClr val="bg1"/>
                </a:solidFill>
              </a:defRPr>
            </a:lvl2pPr>
            <a:lvl3pPr>
              <a:lnSpc>
                <a:spcPct val="100000"/>
              </a:lnSpc>
              <a:spcBef>
                <a:spcPts val="0"/>
              </a:spcBef>
              <a:spcAft>
                <a:spcPts val="600"/>
              </a:spcAft>
              <a:buSzPct val="100000"/>
              <a:defRPr>
                <a:solidFill>
                  <a:schemeClr val="bg1"/>
                </a:solidFill>
              </a:defRPr>
            </a:lvl3pPr>
            <a:lvl4pPr>
              <a:lnSpc>
                <a:spcPct val="100000"/>
              </a:lnSpc>
              <a:spcBef>
                <a:spcPts val="0"/>
              </a:spcBef>
              <a:spcAft>
                <a:spcPts val="600"/>
              </a:spcAft>
              <a:buSzPct val="100000"/>
              <a:defRPr>
                <a:solidFill>
                  <a:schemeClr val="bg1"/>
                </a:solidFill>
              </a:defRPr>
            </a:lvl4pPr>
            <a:lvl5pPr>
              <a:lnSpc>
                <a:spcPct val="100000"/>
              </a:lnSpc>
              <a:spcBef>
                <a:spcPts val="0"/>
              </a:spcBef>
              <a:spcAft>
                <a:spcPts val="600"/>
              </a:spcAft>
              <a:buSzPct val="100000"/>
              <a:defRPr>
                <a:solidFill>
                  <a:schemeClr val="bg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dirty="0"/>
          </a:p>
        </p:txBody>
      </p:sp>
      <p:sp>
        <p:nvSpPr>
          <p:cNvPr id="3" name="Content Placeholder 2"/>
          <p:cNvSpPr>
            <a:spLocks noGrp="1"/>
          </p:cNvSpPr>
          <p:nvPr>
            <p:ph sz="half" idx="1"/>
          </p:nvPr>
        </p:nvSpPr>
        <p:spPr>
          <a:xfrm>
            <a:off x="455613" y="1412875"/>
            <a:ext cx="4040187"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4" name="Content Placeholder 3"/>
          <p:cNvSpPr>
            <a:spLocks noGrp="1"/>
          </p:cNvSpPr>
          <p:nvPr>
            <p:ph sz="half" idx="2"/>
          </p:nvPr>
        </p:nvSpPr>
        <p:spPr>
          <a:xfrm>
            <a:off x="4648200" y="1412875"/>
            <a:ext cx="4041775"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with heading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93838"/>
            <a:ext cx="4040188"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5" name="Text Placeholder 4"/>
          <p:cNvSpPr>
            <a:spLocks noGrp="1"/>
          </p:cNvSpPr>
          <p:nvPr>
            <p:ph type="body" sz="quarter" idx="3"/>
          </p:nvPr>
        </p:nvSpPr>
        <p:spPr>
          <a:xfrm>
            <a:off x="4645025" y="1493838"/>
            <a:ext cx="4041775"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Title 1"/>
          <p:cNvSpPr>
            <a:spLocks noGrp="1"/>
          </p:cNvSpPr>
          <p:nvPr>
            <p:ph type="title"/>
          </p:nvPr>
        </p:nvSpPr>
        <p:spPr>
          <a:xfrm>
            <a:off x="457200" y="200025"/>
            <a:ext cx="8232775" cy="863600"/>
          </a:xfrm>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Key statement">
    <p:spTree>
      <p:nvGrpSpPr>
        <p:cNvPr id="1" name=""/>
        <p:cNvGrpSpPr/>
        <p:nvPr/>
      </p:nvGrpSpPr>
      <p:grpSpPr>
        <a:xfrm>
          <a:off x="0" y="0"/>
          <a:ext cx="0" cy="0"/>
          <a:chOff x="0" y="0"/>
          <a:chExt cx="0" cy="0"/>
        </a:xfrm>
      </p:grpSpPr>
      <p:sp>
        <p:nvSpPr>
          <p:cNvPr id="3" name="Rectangle 2"/>
          <p:cNvSpPr/>
          <p:nvPr userDrawn="1"/>
        </p:nvSpPr>
        <p:spPr>
          <a:xfrm>
            <a:off x="381000" y="914400"/>
            <a:ext cx="8382000" cy="381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a:xfrm>
            <a:off x="457199" y="886968"/>
            <a:ext cx="8238744" cy="1453896"/>
          </a:xfrm>
        </p:spPr>
        <p:txBody>
          <a:bodyPr/>
          <a:lstStyle>
            <a:lvl1pPr>
              <a:defRPr sz="5000">
                <a:solidFill>
                  <a:schemeClr val="bg2"/>
                </a:solidFill>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with heading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93838"/>
            <a:ext cx="4040188"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5" name="Text Placeholder 4"/>
          <p:cNvSpPr>
            <a:spLocks noGrp="1"/>
          </p:cNvSpPr>
          <p:nvPr>
            <p:ph type="body" sz="quarter" idx="3"/>
          </p:nvPr>
        </p:nvSpPr>
        <p:spPr>
          <a:xfrm>
            <a:off x="4645025" y="1493838"/>
            <a:ext cx="4041775"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Title 1"/>
          <p:cNvSpPr>
            <a:spLocks noGrp="1"/>
          </p:cNvSpPr>
          <p:nvPr>
            <p:ph type="title"/>
          </p:nvPr>
        </p:nvSpPr>
        <p:spPr>
          <a:xfrm>
            <a:off x="457200" y="200025"/>
            <a:ext cx="8232775" cy="863600"/>
          </a:xfrm>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Line divider 1">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pic>
        <p:nvPicPr>
          <p:cNvPr id="3" name="Picture 13" descr="PPTbackground_1_HANDOUT"/>
          <p:cNvPicPr>
            <a:picLocks noChangeAspect="1" noChangeArrowheads="1"/>
          </p:cNvPicPr>
          <p:nvPr userDrawn="1"/>
        </p:nvPicPr>
        <p:blipFill>
          <a:blip r:embed="rId2" cstate="print"/>
          <a:srcRect/>
          <a:stretch>
            <a:fillRect/>
          </a:stretch>
        </p:blipFill>
        <p:spPr bwMode="auto">
          <a:xfrm>
            <a:off x="468313" y="1052513"/>
            <a:ext cx="8164512" cy="5162550"/>
          </a:xfrm>
          <a:prstGeom prst="rect">
            <a:avLst/>
          </a:prstGeom>
          <a:noFill/>
        </p:spPr>
      </p:pic>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Line divider 2">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6" name="Picture 16" descr="PPTbackground_2_HANDOUT"/>
          <p:cNvPicPr>
            <a:picLocks noChangeAspect="1" noChangeArrowheads="1"/>
          </p:cNvPicPr>
          <p:nvPr userDrawn="1"/>
        </p:nvPicPr>
        <p:blipFill>
          <a:blip r:embed="rId2" cstate="print"/>
          <a:srcRect/>
          <a:stretch>
            <a:fillRect/>
          </a:stretch>
        </p:blipFill>
        <p:spPr bwMode="auto">
          <a:xfrm>
            <a:off x="457200" y="1052513"/>
            <a:ext cx="8181975" cy="5167312"/>
          </a:xfrm>
          <a:prstGeom prst="rect">
            <a:avLst/>
          </a:prstGeom>
          <a:noFill/>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Line divider 3">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7" name="Picture 13" descr="PPTbackground_3_HANDOUT"/>
          <p:cNvPicPr>
            <a:picLocks noChangeAspect="1" noChangeArrowheads="1"/>
          </p:cNvPicPr>
          <p:nvPr userDrawn="1"/>
        </p:nvPicPr>
        <p:blipFill>
          <a:blip r:embed="rId2" cstate="print"/>
          <a:srcRect/>
          <a:stretch>
            <a:fillRect/>
          </a:stretch>
        </p:blipFill>
        <p:spPr bwMode="auto">
          <a:xfrm>
            <a:off x="477838" y="1023938"/>
            <a:ext cx="8208962" cy="5222875"/>
          </a:xfrm>
          <a:prstGeom prst="rect">
            <a:avLst/>
          </a:prstGeom>
          <a:noFill/>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Gray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6" name="Freeform 24"/>
          <p:cNvSpPr>
            <a:spLocks noChangeAspect="1"/>
          </p:cNvSpPr>
          <p:nvPr userDrawn="1"/>
        </p:nvSpPr>
        <p:spPr bwMode="auto">
          <a:xfrm>
            <a:off x="457200" y="1039813"/>
            <a:ext cx="8253412"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3"/>
          </a:solidFill>
          <a:ln w="9525">
            <a:noFill/>
            <a:round/>
            <a:headEnd/>
            <a:tailEnd/>
          </a:ln>
          <a:effectLst/>
        </p:spPr>
        <p:txBody>
          <a:bodyPr/>
          <a:lstStyle/>
          <a:p>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Yellow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7" name="Freeform 5"/>
          <p:cNvSpPr>
            <a:spLocks/>
          </p:cNvSpPr>
          <p:nvPr userDrawn="1"/>
        </p:nvSpPr>
        <p:spPr bwMode="auto">
          <a:xfrm flipH="1" flipV="1">
            <a:off x="455613" y="1042988"/>
            <a:ext cx="8231187"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2"/>
          </a:solidFill>
          <a:ln w="9525">
            <a:noFill/>
            <a:round/>
            <a:headEnd/>
            <a:tailEnd/>
          </a:ln>
          <a:effectLst/>
        </p:spPr>
        <p:txBody>
          <a:bodyPr/>
          <a:lstStyle/>
          <a:p>
            <a:endParaRPr lang="en-GB" dirty="0">
              <a:solidFill>
                <a:srgbClr val="646464"/>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0025"/>
            <a:ext cx="8188325" cy="8699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96888" y="1219200"/>
            <a:ext cx="8148637" cy="4713288"/>
          </a:xfrm>
        </p:spPr>
        <p:txBody>
          <a:bodyPr/>
          <a:lstStyle/>
          <a:p>
            <a:pPr lvl="0"/>
            <a:endParaRPr lang="en-US" noProof="0" dirty="0" smtClean="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a:xfrm>
            <a:off x="3124200" y="6356350"/>
            <a:ext cx="2895600" cy="365125"/>
          </a:xfrm>
          <a:prstGeom prst="rect">
            <a:avLst/>
          </a:prstGeom>
        </p:spPr>
        <p:txBody>
          <a:bodyPr/>
          <a:lstStyle/>
          <a:p>
            <a:r>
              <a:rPr lang="en-US" dirty="0" smtClean="0">
                <a:solidFill>
                  <a:srgbClr val="000000"/>
                </a:solidFill>
              </a:rPr>
              <a:t>2001 year end deck</a:t>
            </a:r>
            <a:endParaRPr lang="en-US" dirty="0">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Cover">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59113" y="3457575"/>
            <a:ext cx="5541962" cy="908050"/>
          </a:xfrm>
        </p:spPr>
        <p:txBody>
          <a:bodyPr tIns="0"/>
          <a:lstStyle>
            <a:lvl1pPr>
              <a:defRPr>
                <a:solidFill>
                  <a:schemeClr val="bg2"/>
                </a:solidFill>
              </a:defRPr>
            </a:lvl1pPr>
          </a:lstStyle>
          <a:p>
            <a:r>
              <a:rPr lang="en-US" noProof="0" smtClean="0"/>
              <a:t>Click to edit Master title style</a:t>
            </a:r>
            <a:endParaRPr lang="en-US" noProof="0" dirty="0"/>
          </a:p>
        </p:txBody>
      </p:sp>
      <p:sp>
        <p:nvSpPr>
          <p:cNvPr id="3075" name="Rectangle 3"/>
          <p:cNvSpPr>
            <a:spLocks noGrp="1" noChangeArrowheads="1"/>
          </p:cNvSpPr>
          <p:nvPr>
            <p:ph type="subTitle" idx="1"/>
          </p:nvPr>
        </p:nvSpPr>
        <p:spPr>
          <a:xfrm>
            <a:off x="3062288" y="4354513"/>
            <a:ext cx="5541962" cy="1019175"/>
          </a:xfrm>
        </p:spPr>
        <p:txBody>
          <a:bodyPr/>
          <a:lstStyle>
            <a:lvl1pPr marL="0" indent="0">
              <a:lnSpc>
                <a:spcPct val="85000"/>
              </a:lnSpc>
              <a:buFont typeface="Arial" charset="0"/>
              <a:buNone/>
              <a:defRPr sz="2000">
                <a:solidFill>
                  <a:schemeClr val="bg1"/>
                </a:solidFill>
              </a:defRPr>
            </a:lvl1pPr>
          </a:lstStyle>
          <a:p>
            <a:r>
              <a:rPr lang="en-US" noProof="0" smtClean="0"/>
              <a:t>Click to edit Master subtitle style</a:t>
            </a:r>
            <a:endParaRPr lang="en-US" noProof="0"/>
          </a:p>
        </p:txBody>
      </p:sp>
      <p:sp>
        <p:nvSpPr>
          <p:cNvPr id="9" name="Freeform 20"/>
          <p:cNvSpPr>
            <a:spLocks/>
          </p:cNvSpPr>
          <p:nvPr userDrawn="1"/>
        </p:nvSpPr>
        <p:spPr bwMode="auto">
          <a:xfrm>
            <a:off x="3079750" y="552450"/>
            <a:ext cx="6057900" cy="2590800"/>
          </a:xfrm>
          <a:custGeom>
            <a:avLst/>
            <a:gdLst/>
            <a:ahLst/>
            <a:cxnLst>
              <a:cxn ang="0">
                <a:pos x="0" y="1632"/>
              </a:cxn>
              <a:cxn ang="0">
                <a:pos x="3816" y="0"/>
              </a:cxn>
              <a:cxn ang="0">
                <a:pos x="3816" y="496"/>
              </a:cxn>
              <a:cxn ang="0">
                <a:pos x="0" y="1632"/>
              </a:cxn>
            </a:cxnLst>
            <a:rect l="0" t="0" r="r" b="b"/>
            <a:pathLst>
              <a:path w="3816" h="1632">
                <a:moveTo>
                  <a:pt x="0" y="1632"/>
                </a:moveTo>
                <a:lnTo>
                  <a:pt x="3816" y="0"/>
                </a:lnTo>
                <a:lnTo>
                  <a:pt x="3816" y="496"/>
                </a:lnTo>
                <a:lnTo>
                  <a:pt x="0" y="1632"/>
                </a:lnTo>
                <a:close/>
              </a:path>
            </a:pathLst>
          </a:custGeom>
          <a:solidFill>
            <a:schemeClr val="accent2"/>
          </a:solidFill>
          <a:ln w="9525">
            <a:noFill/>
            <a:round/>
            <a:headEnd/>
            <a:tailEnd/>
          </a:ln>
          <a:effectLst/>
        </p:spPr>
        <p:txBody>
          <a:bodyPr/>
          <a:lstStyle/>
          <a:p>
            <a:endParaRPr lang="en-US" dirty="0">
              <a:solidFill>
                <a:srgbClr val="646464"/>
              </a:solidFill>
            </a:endParaRPr>
          </a:p>
        </p:txBody>
      </p:sp>
      <p:sp>
        <p:nvSpPr>
          <p:cNvPr id="10" name="AutoShape 6" descr="Sml_Motion_Input"/>
          <p:cNvSpPr>
            <a:spLocks noChangeArrowheads="1"/>
          </p:cNvSpPr>
          <p:nvPr userDrawn="1"/>
        </p:nvSpPr>
        <p:spPr bwMode="gray">
          <a:xfrm rot="5400000">
            <a:off x="-127001" y="1281113"/>
            <a:ext cx="3313114" cy="3059113"/>
          </a:xfrm>
          <a:prstGeom prst="triangle">
            <a:avLst>
              <a:gd name="adj" fmla="val 60232"/>
            </a:avLst>
          </a:prstGeom>
          <a:blipFill dpi="0" rotWithShape="0">
            <a:blip r:embed="rId2" cstate="print"/>
            <a:srcRect/>
            <a:stretch>
              <a:fillRect b="-67787"/>
            </a:stretch>
          </a:blipFill>
          <a:ln w="9525">
            <a:noFill/>
            <a:miter lim="800000"/>
            <a:headEnd/>
            <a:tailEnd/>
          </a:ln>
          <a:effectLst/>
        </p:spPr>
        <p:txBody>
          <a:bodyPr rot="10800000" vert="eaVert" wrap="none" anchor="ctr"/>
          <a:lstStyle/>
          <a:p>
            <a:pPr algn="ctr" defTabSz="995363">
              <a:lnSpc>
                <a:spcPts val="1400"/>
              </a:lnSpc>
            </a:pPr>
            <a:endParaRPr lang="en-GB" sz="1400" dirty="0">
              <a:solidFill>
                <a:srgbClr val="646464"/>
              </a:solidFill>
              <a:latin typeface="EYInterstate Regular" pitchFamily="1" charset="0"/>
            </a:endParaRPr>
          </a:p>
        </p:txBody>
      </p:sp>
      <p:grpSp>
        <p:nvGrpSpPr>
          <p:cNvPr id="2" name="Group 57"/>
          <p:cNvGrpSpPr>
            <a:grpSpLocks/>
          </p:cNvGrpSpPr>
          <p:nvPr userDrawn="1"/>
        </p:nvGrpSpPr>
        <p:grpSpPr bwMode="auto">
          <a:xfrm>
            <a:off x="3057525" y="6026150"/>
            <a:ext cx="1916112" cy="431800"/>
            <a:chOff x="4554" y="4058"/>
            <a:chExt cx="935" cy="211"/>
          </a:xfrm>
          <a:solidFill>
            <a:schemeClr val="tx1"/>
          </a:solidFill>
        </p:grpSpPr>
        <p:sp>
          <p:nvSpPr>
            <p:cNvPr id="36" name="Freeform 58"/>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solidFill>
                  <a:srgbClr val="000000"/>
                </a:solidFill>
              </a:endParaRPr>
            </a:p>
          </p:txBody>
        </p:sp>
        <p:sp>
          <p:nvSpPr>
            <p:cNvPr id="37" name="Freeform 59"/>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solidFill>
                  <a:srgbClr val="000000"/>
                </a:solidFill>
              </a:endParaRPr>
            </a:p>
          </p:txBody>
        </p:sp>
        <p:sp>
          <p:nvSpPr>
            <p:cNvPr id="38" name="Freeform 60"/>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solidFill>
                  <a:srgbClr val="000000"/>
                </a:solidFill>
              </a:endParaRPr>
            </a:p>
          </p:txBody>
        </p:sp>
        <p:sp>
          <p:nvSpPr>
            <p:cNvPr id="39" name="Freeform 61"/>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solidFill>
                  <a:srgbClr val="000000"/>
                </a:solidFill>
              </a:endParaRPr>
            </a:p>
          </p:txBody>
        </p:sp>
        <p:sp>
          <p:nvSpPr>
            <p:cNvPr id="40" name="Freeform 62"/>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solidFill>
                  <a:srgbClr val="000000"/>
                </a:solidFill>
              </a:endParaRPr>
            </a:p>
          </p:txBody>
        </p:sp>
        <p:sp>
          <p:nvSpPr>
            <p:cNvPr id="41" name="Freeform 63"/>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000000"/>
                </a:solidFill>
              </a:endParaRPr>
            </a:p>
          </p:txBody>
        </p:sp>
        <p:sp>
          <p:nvSpPr>
            <p:cNvPr id="42" name="Freeform 64"/>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solidFill>
                  <a:srgbClr val="000000"/>
                </a:solidFill>
              </a:endParaRPr>
            </a:p>
          </p:txBody>
        </p:sp>
        <p:sp>
          <p:nvSpPr>
            <p:cNvPr id="43" name="Freeform 65"/>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solidFill>
                  <a:srgbClr val="000000"/>
                </a:solidFill>
              </a:endParaRPr>
            </a:p>
          </p:txBody>
        </p:sp>
        <p:sp>
          <p:nvSpPr>
            <p:cNvPr id="44" name="Freeform 66"/>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solidFill>
                  <a:srgbClr val="000000"/>
                </a:solidFill>
              </a:endParaRPr>
            </a:p>
          </p:txBody>
        </p:sp>
        <p:sp>
          <p:nvSpPr>
            <p:cNvPr id="45" name="Freeform 67"/>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solidFill>
                  <a:srgbClr val="000000"/>
                </a:solidFill>
              </a:endParaRPr>
            </a:p>
          </p:txBody>
        </p:sp>
        <p:sp>
          <p:nvSpPr>
            <p:cNvPr id="46" name="Freeform 68"/>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solidFill>
                  <a:srgbClr val="000000"/>
                </a:solidFill>
              </a:endParaRPr>
            </a:p>
          </p:txBody>
        </p:sp>
        <p:sp>
          <p:nvSpPr>
            <p:cNvPr id="47" name="Freeform 69"/>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solidFill>
                  <a:srgbClr val="000000"/>
                </a:solidFill>
              </a:endParaRPr>
            </a:p>
          </p:txBody>
        </p:sp>
        <p:sp>
          <p:nvSpPr>
            <p:cNvPr id="48" name="Freeform 70"/>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solidFill>
                  <a:srgbClr val="000000"/>
                </a:solidFill>
              </a:endParaRPr>
            </a:p>
          </p:txBody>
        </p:sp>
        <p:sp>
          <p:nvSpPr>
            <p:cNvPr id="49" name="Freeform 71"/>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solidFill>
                  <a:srgbClr val="000000"/>
                </a:solidFill>
              </a:endParaRPr>
            </a:p>
          </p:txBody>
        </p:sp>
        <p:sp>
          <p:nvSpPr>
            <p:cNvPr id="50" name="Freeform 72"/>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solidFill>
                  <a:srgbClr val="000000"/>
                </a:solidFill>
              </a:endParaRPr>
            </a:p>
          </p:txBody>
        </p:sp>
        <p:sp>
          <p:nvSpPr>
            <p:cNvPr id="51" name="Freeform 73"/>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solidFill>
                  <a:srgbClr val="000000"/>
                </a:solidFill>
              </a:endParaRPr>
            </a:p>
          </p:txBody>
        </p:sp>
        <p:sp>
          <p:nvSpPr>
            <p:cNvPr id="52" name="Freeform 74"/>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solidFill>
                  <a:srgbClr val="000000"/>
                </a:solidFill>
              </a:endParaRPr>
            </a:p>
          </p:txBody>
        </p:sp>
        <p:sp>
          <p:nvSpPr>
            <p:cNvPr id="53" name="Freeform 75"/>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000000"/>
                </a:solidFill>
              </a:endParaRPr>
            </a:p>
          </p:txBody>
        </p:sp>
        <p:sp>
          <p:nvSpPr>
            <p:cNvPr id="54" name="Freeform 76"/>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solidFill>
                  <a:srgbClr val="000000"/>
                </a:solidFill>
              </a:endParaRPr>
            </a:p>
          </p:txBody>
        </p:sp>
        <p:sp>
          <p:nvSpPr>
            <p:cNvPr id="55" name="Freeform 77"/>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solidFill>
                  <a:srgbClr val="000000"/>
                </a:solidFill>
              </a:endParaRPr>
            </a:p>
          </p:txBody>
        </p:sp>
        <p:sp>
          <p:nvSpPr>
            <p:cNvPr id="56" name="Freeform 78"/>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solidFill>
                  <a:srgbClr val="000000"/>
                </a:solidFill>
              </a:endParaRPr>
            </a:p>
          </p:txBody>
        </p:sp>
        <p:sp>
          <p:nvSpPr>
            <p:cNvPr id="57" name="Freeform 79"/>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solidFill>
                  <a:srgbClr val="000000"/>
                </a:solidFill>
              </a:endParaRPr>
            </a:p>
          </p:txBody>
        </p:sp>
        <p:sp>
          <p:nvSpPr>
            <p:cNvPr id="58" name="Freeform 80"/>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solidFill>
                  <a:srgbClr val="000000"/>
                </a:solidFill>
              </a:endParaRPr>
            </a:p>
          </p:txBody>
        </p:sp>
        <p:sp>
          <p:nvSpPr>
            <p:cNvPr id="59" name="Freeform 81"/>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solidFill>
                  <a:srgbClr val="000000"/>
                </a:solidFill>
              </a:endParaRPr>
            </a:p>
          </p:txBody>
        </p:sp>
        <p:sp>
          <p:nvSpPr>
            <p:cNvPr id="60" name="Freeform 82"/>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solidFill>
                  <a:srgbClr val="000000"/>
                </a:solidFill>
              </a:endParaRPr>
            </a:p>
          </p:txBody>
        </p:sp>
      </p:gr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3" name="Content Placeholder 2"/>
          <p:cNvSpPr>
            <a:spLocks noGrp="1"/>
          </p:cNvSpPr>
          <p:nvPr>
            <p:ph idx="1"/>
          </p:nvPr>
        </p:nvSpPr>
        <p:spPr/>
        <p:txBody>
          <a:bodyPr/>
          <a:lstStyle>
            <a:lvl1pPr>
              <a:lnSpc>
                <a:spcPct val="100000"/>
              </a:lnSpc>
              <a:spcBef>
                <a:spcPts val="0"/>
              </a:spcBef>
              <a:spcAft>
                <a:spcPts val="600"/>
              </a:spcAft>
              <a:buSzPct val="100000"/>
              <a:defRPr>
                <a:solidFill>
                  <a:schemeClr val="bg1"/>
                </a:solidFill>
              </a:defRPr>
            </a:lvl1pPr>
            <a:lvl2pPr>
              <a:lnSpc>
                <a:spcPct val="100000"/>
              </a:lnSpc>
              <a:spcBef>
                <a:spcPts val="0"/>
              </a:spcBef>
              <a:spcAft>
                <a:spcPts val="600"/>
              </a:spcAft>
              <a:buSzPct val="100000"/>
              <a:defRPr>
                <a:solidFill>
                  <a:schemeClr val="bg1"/>
                </a:solidFill>
              </a:defRPr>
            </a:lvl2pPr>
            <a:lvl3pPr>
              <a:lnSpc>
                <a:spcPct val="100000"/>
              </a:lnSpc>
              <a:spcBef>
                <a:spcPts val="0"/>
              </a:spcBef>
              <a:spcAft>
                <a:spcPts val="600"/>
              </a:spcAft>
              <a:buSzPct val="100000"/>
              <a:defRPr>
                <a:solidFill>
                  <a:schemeClr val="bg1"/>
                </a:solidFill>
              </a:defRPr>
            </a:lvl3pPr>
            <a:lvl4pPr>
              <a:lnSpc>
                <a:spcPct val="100000"/>
              </a:lnSpc>
              <a:spcBef>
                <a:spcPts val="0"/>
              </a:spcBef>
              <a:spcAft>
                <a:spcPts val="600"/>
              </a:spcAft>
              <a:buSzPct val="100000"/>
              <a:defRPr>
                <a:solidFill>
                  <a:schemeClr val="bg1"/>
                </a:solidFill>
              </a:defRPr>
            </a:lvl4pPr>
            <a:lvl5pPr>
              <a:lnSpc>
                <a:spcPct val="100000"/>
              </a:lnSpc>
              <a:spcBef>
                <a:spcPts val="0"/>
              </a:spcBef>
              <a:spcAft>
                <a:spcPts val="600"/>
              </a:spcAft>
              <a:buSzPct val="100000"/>
              <a:defRPr>
                <a:solidFill>
                  <a:schemeClr val="bg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dirty="0"/>
          </a:p>
        </p:txBody>
      </p:sp>
      <p:sp>
        <p:nvSpPr>
          <p:cNvPr id="3" name="Content Placeholder 2"/>
          <p:cNvSpPr>
            <a:spLocks noGrp="1"/>
          </p:cNvSpPr>
          <p:nvPr>
            <p:ph sz="half" idx="1"/>
          </p:nvPr>
        </p:nvSpPr>
        <p:spPr>
          <a:xfrm>
            <a:off x="455613" y="1412875"/>
            <a:ext cx="4040187"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4" name="Content Placeholder 3"/>
          <p:cNvSpPr>
            <a:spLocks noGrp="1"/>
          </p:cNvSpPr>
          <p:nvPr>
            <p:ph sz="half" idx="2"/>
          </p:nvPr>
        </p:nvSpPr>
        <p:spPr>
          <a:xfrm>
            <a:off x="4648200" y="1412875"/>
            <a:ext cx="4041775" cy="451961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Key statement">
    <p:spTree>
      <p:nvGrpSpPr>
        <p:cNvPr id="1" name=""/>
        <p:cNvGrpSpPr/>
        <p:nvPr/>
      </p:nvGrpSpPr>
      <p:grpSpPr>
        <a:xfrm>
          <a:off x="0" y="0"/>
          <a:ext cx="0" cy="0"/>
          <a:chOff x="0" y="0"/>
          <a:chExt cx="0" cy="0"/>
        </a:xfrm>
      </p:grpSpPr>
      <p:sp>
        <p:nvSpPr>
          <p:cNvPr id="3" name="Rectangle 2"/>
          <p:cNvSpPr/>
          <p:nvPr userDrawn="1"/>
        </p:nvSpPr>
        <p:spPr>
          <a:xfrm>
            <a:off x="381000" y="914400"/>
            <a:ext cx="8382000" cy="381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title"/>
          </p:nvPr>
        </p:nvSpPr>
        <p:spPr>
          <a:xfrm>
            <a:off x="457199" y="886968"/>
            <a:ext cx="8238744" cy="1453896"/>
          </a:xfrm>
        </p:spPr>
        <p:txBody>
          <a:bodyPr/>
          <a:lstStyle>
            <a:lvl1pPr>
              <a:defRPr sz="5000">
                <a:solidFill>
                  <a:schemeClr val="bg2"/>
                </a:solidFill>
              </a:defRPr>
            </a:lvl1pPr>
          </a:lstStyle>
          <a:p>
            <a:r>
              <a:rPr lang="en-US" smtClean="0"/>
              <a:t>Click to edit Master title style</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with heading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93838"/>
            <a:ext cx="4040188"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5" name="Text Placeholder 4"/>
          <p:cNvSpPr>
            <a:spLocks noGrp="1"/>
          </p:cNvSpPr>
          <p:nvPr>
            <p:ph type="body" sz="quarter" idx="3"/>
          </p:nvPr>
        </p:nvSpPr>
        <p:spPr>
          <a:xfrm>
            <a:off x="4645025" y="1493838"/>
            <a:ext cx="4041775" cy="6397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Title 1"/>
          <p:cNvSpPr>
            <a:spLocks noGrp="1"/>
          </p:cNvSpPr>
          <p:nvPr>
            <p:ph type="title"/>
          </p:nvPr>
        </p:nvSpPr>
        <p:spPr>
          <a:xfrm>
            <a:off x="457200" y="200025"/>
            <a:ext cx="8232775" cy="863600"/>
          </a:xfrm>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Key statement">
    <p:spTree>
      <p:nvGrpSpPr>
        <p:cNvPr id="1" name=""/>
        <p:cNvGrpSpPr/>
        <p:nvPr/>
      </p:nvGrpSpPr>
      <p:grpSpPr>
        <a:xfrm>
          <a:off x="0" y="0"/>
          <a:ext cx="0" cy="0"/>
          <a:chOff x="0" y="0"/>
          <a:chExt cx="0" cy="0"/>
        </a:xfrm>
      </p:grpSpPr>
      <p:sp>
        <p:nvSpPr>
          <p:cNvPr id="3" name="Rectangle 2"/>
          <p:cNvSpPr/>
          <p:nvPr userDrawn="1"/>
        </p:nvSpPr>
        <p:spPr>
          <a:xfrm>
            <a:off x="381000" y="914400"/>
            <a:ext cx="8382000" cy="381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a:xfrm>
            <a:off x="457199" y="886968"/>
            <a:ext cx="8238744" cy="1453896"/>
          </a:xfrm>
        </p:spPr>
        <p:txBody>
          <a:bodyPr/>
          <a:lstStyle>
            <a:lvl1pPr>
              <a:defRPr sz="5000">
                <a:solidFill>
                  <a:schemeClr val="bg2"/>
                </a:solidFill>
              </a:defRPr>
            </a:lvl1pPr>
          </a:lstStyle>
          <a:p>
            <a:r>
              <a:rPr lang="en-US" smtClean="0"/>
              <a:t>Click to edit Master title style</a:t>
            </a:r>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Line divider 1">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pic>
        <p:nvPicPr>
          <p:cNvPr id="3" name="Picture 13" descr="PPTbackground_1_HANDOUT"/>
          <p:cNvPicPr>
            <a:picLocks noChangeAspect="1" noChangeArrowheads="1"/>
          </p:cNvPicPr>
          <p:nvPr userDrawn="1"/>
        </p:nvPicPr>
        <p:blipFill>
          <a:blip r:embed="rId2" cstate="print"/>
          <a:srcRect/>
          <a:stretch>
            <a:fillRect/>
          </a:stretch>
        </p:blipFill>
        <p:spPr bwMode="auto">
          <a:xfrm>
            <a:off x="468313" y="1052513"/>
            <a:ext cx="8164512" cy="5162550"/>
          </a:xfrm>
          <a:prstGeom prst="rect">
            <a:avLst/>
          </a:prstGeom>
          <a:noFill/>
        </p:spPr>
      </p:pic>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Line divider 2">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6" name="Picture 16" descr="PPTbackground_2_HANDOUT"/>
          <p:cNvPicPr>
            <a:picLocks noChangeAspect="1" noChangeArrowheads="1"/>
          </p:cNvPicPr>
          <p:nvPr userDrawn="1"/>
        </p:nvPicPr>
        <p:blipFill>
          <a:blip r:embed="rId2" cstate="print"/>
          <a:srcRect/>
          <a:stretch>
            <a:fillRect/>
          </a:stretch>
        </p:blipFill>
        <p:spPr bwMode="auto">
          <a:xfrm>
            <a:off x="457200" y="1052513"/>
            <a:ext cx="8181975" cy="5167312"/>
          </a:xfrm>
          <a:prstGeom prst="rect">
            <a:avLst/>
          </a:prstGeom>
          <a:noFill/>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Line divider 3">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7" name="Picture 13" descr="PPTbackground_3_HANDOUT"/>
          <p:cNvPicPr>
            <a:picLocks noChangeAspect="1" noChangeArrowheads="1"/>
          </p:cNvPicPr>
          <p:nvPr userDrawn="1"/>
        </p:nvPicPr>
        <p:blipFill>
          <a:blip r:embed="rId2" cstate="print"/>
          <a:srcRect/>
          <a:stretch>
            <a:fillRect/>
          </a:stretch>
        </p:blipFill>
        <p:spPr bwMode="auto">
          <a:xfrm>
            <a:off x="477838" y="1023938"/>
            <a:ext cx="8208962" cy="5222875"/>
          </a:xfrm>
          <a:prstGeom prst="rect">
            <a:avLst/>
          </a:prstGeom>
          <a:noFill/>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Gray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6" name="Freeform 24"/>
          <p:cNvSpPr>
            <a:spLocks noChangeAspect="1"/>
          </p:cNvSpPr>
          <p:nvPr userDrawn="1"/>
        </p:nvSpPr>
        <p:spPr bwMode="auto">
          <a:xfrm>
            <a:off x="457200" y="1039813"/>
            <a:ext cx="8253412"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3"/>
          </a:solidFill>
          <a:ln w="9525">
            <a:noFill/>
            <a:round/>
            <a:headEnd/>
            <a:tailEnd/>
          </a:ln>
          <a:effectLst/>
        </p:spPr>
        <p:txBody>
          <a:bodyPr/>
          <a:lstStyle/>
          <a:p>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Yellow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646464"/>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7" name="Freeform 5"/>
          <p:cNvSpPr>
            <a:spLocks/>
          </p:cNvSpPr>
          <p:nvPr userDrawn="1"/>
        </p:nvSpPr>
        <p:spPr bwMode="auto">
          <a:xfrm flipH="1" flipV="1">
            <a:off x="455613" y="1042988"/>
            <a:ext cx="8231187"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2"/>
          </a:solidFill>
          <a:ln w="9525">
            <a:noFill/>
            <a:round/>
            <a:headEnd/>
            <a:tailEnd/>
          </a:ln>
          <a:effectLst/>
        </p:spPr>
        <p:txBody>
          <a:bodyPr/>
          <a:lstStyle/>
          <a:p>
            <a:endParaRPr lang="en-GB" dirty="0">
              <a:solidFill>
                <a:srgbClr val="646464"/>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0025"/>
            <a:ext cx="8188325" cy="8699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96888" y="1219200"/>
            <a:ext cx="8148637" cy="4713288"/>
          </a:xfrm>
        </p:spPr>
        <p:txBody>
          <a:bodyPr/>
          <a:lstStyle/>
          <a:p>
            <a:pPr lvl="0"/>
            <a:endParaRPr lang="en-US" noProof="0" dirty="0" smtClean="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a:xfrm>
            <a:off x="3124200" y="6356350"/>
            <a:ext cx="2895600" cy="365125"/>
          </a:xfrm>
          <a:prstGeom prst="rect">
            <a:avLst/>
          </a:prstGeom>
        </p:spPr>
        <p:txBody>
          <a:bodyPr/>
          <a:lstStyle/>
          <a:p>
            <a:r>
              <a:rPr lang="en-US" dirty="0" smtClean="0">
                <a:solidFill>
                  <a:srgbClr val="000000"/>
                </a:solidFill>
              </a:rPr>
              <a:t>2001 year end deck</a:t>
            </a:r>
            <a:endParaRPr lang="en-US" dirty="0">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ine divider 1">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3" name="Picture 13" descr="PPTbackground_1_HANDOUT"/>
          <p:cNvPicPr>
            <a:picLocks noChangeAspect="1" noChangeArrowheads="1"/>
          </p:cNvPicPr>
          <p:nvPr userDrawn="1"/>
        </p:nvPicPr>
        <p:blipFill>
          <a:blip r:embed="rId2" cstate="print"/>
          <a:srcRect/>
          <a:stretch>
            <a:fillRect/>
          </a:stretch>
        </p:blipFill>
        <p:spPr bwMode="auto">
          <a:xfrm>
            <a:off x="468313" y="1052513"/>
            <a:ext cx="8164512" cy="5162550"/>
          </a:xfrm>
          <a:prstGeom prst="rect">
            <a:avLst/>
          </a:prstGeom>
          <a:noFill/>
        </p:spPr>
      </p:pic>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Line divider 2">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6" name="Picture 16" descr="PPTbackground_2_HANDOUT"/>
          <p:cNvPicPr>
            <a:picLocks noChangeAspect="1" noChangeArrowheads="1"/>
          </p:cNvPicPr>
          <p:nvPr userDrawn="1"/>
        </p:nvPicPr>
        <p:blipFill>
          <a:blip r:embed="rId2" cstate="print"/>
          <a:srcRect/>
          <a:stretch>
            <a:fillRect/>
          </a:stretch>
        </p:blipFill>
        <p:spPr bwMode="auto">
          <a:xfrm>
            <a:off x="457200" y="1052513"/>
            <a:ext cx="8181975" cy="5167312"/>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Line divider 3">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pic>
        <p:nvPicPr>
          <p:cNvPr id="7" name="Picture 13" descr="PPTbackground_3_HANDOUT"/>
          <p:cNvPicPr>
            <a:picLocks noChangeAspect="1" noChangeArrowheads="1"/>
          </p:cNvPicPr>
          <p:nvPr userDrawn="1"/>
        </p:nvPicPr>
        <p:blipFill>
          <a:blip r:embed="rId2" cstate="print"/>
          <a:srcRect/>
          <a:stretch>
            <a:fillRect/>
          </a:stretch>
        </p:blipFill>
        <p:spPr bwMode="auto">
          <a:xfrm>
            <a:off x="477838" y="1023938"/>
            <a:ext cx="8208962" cy="5222875"/>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Gray fill/picture divider">
    <p:spTree>
      <p:nvGrpSpPr>
        <p:cNvPr id="1" name=""/>
        <p:cNvGrpSpPr/>
        <p:nvPr/>
      </p:nvGrpSpPr>
      <p:grpSpPr>
        <a:xfrm>
          <a:off x="0" y="0"/>
          <a:ext cx="0" cy="0"/>
          <a:chOff x="0" y="0"/>
          <a:chExt cx="0" cy="0"/>
        </a:xfrm>
      </p:grpSpPr>
      <p:sp>
        <p:nvSpPr>
          <p:cNvPr id="5" name="Rectangle 4"/>
          <p:cNvSpPr/>
          <p:nvPr userDrawn="1"/>
        </p:nvSpPr>
        <p:spPr>
          <a:xfrm>
            <a:off x="381000" y="60198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Rectangle 3"/>
          <p:cNvSpPr/>
          <p:nvPr userDrawn="1"/>
        </p:nvSpPr>
        <p:spPr>
          <a:xfrm>
            <a:off x="381000" y="914400"/>
            <a:ext cx="8458200" cy="30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Freeform 24"/>
          <p:cNvSpPr>
            <a:spLocks noChangeAspect="1"/>
          </p:cNvSpPr>
          <p:nvPr userDrawn="1"/>
        </p:nvSpPr>
        <p:spPr bwMode="auto">
          <a:xfrm>
            <a:off x="457200" y="1039813"/>
            <a:ext cx="8253412" cy="5194300"/>
          </a:xfrm>
          <a:custGeom>
            <a:avLst/>
            <a:gdLst/>
            <a:ahLst/>
            <a:cxnLst>
              <a:cxn ang="0">
                <a:pos x="0" y="0"/>
              </a:cxn>
              <a:cxn ang="0">
                <a:pos x="5170" y="0"/>
              </a:cxn>
              <a:cxn ang="0">
                <a:pos x="4535" y="3266"/>
              </a:cxn>
              <a:cxn ang="0">
                <a:pos x="0" y="3266"/>
              </a:cxn>
              <a:cxn ang="0">
                <a:pos x="0" y="0"/>
              </a:cxn>
            </a:cxnLst>
            <a:rect l="0" t="0" r="r" b="b"/>
            <a:pathLst>
              <a:path w="5170" h="3266">
                <a:moveTo>
                  <a:pt x="0" y="0"/>
                </a:moveTo>
                <a:lnTo>
                  <a:pt x="5170" y="0"/>
                </a:lnTo>
                <a:lnTo>
                  <a:pt x="4535" y="3266"/>
                </a:lnTo>
                <a:lnTo>
                  <a:pt x="0" y="3266"/>
                </a:lnTo>
                <a:lnTo>
                  <a:pt x="0" y="0"/>
                </a:lnTo>
                <a:close/>
              </a:path>
            </a:pathLst>
          </a:custGeom>
          <a:solidFill>
            <a:schemeClr val="accent3"/>
          </a:solidFill>
          <a:ln w="9525">
            <a:noFill/>
            <a:round/>
            <a:headEnd/>
            <a:tailEnd/>
          </a:ln>
          <a:effectLst/>
        </p:spPr>
        <p:txBody>
          <a:bodyPr/>
          <a:lstStyle/>
          <a:p>
            <a:endParaRPr lang="en-US" noProof="0"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tx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0025"/>
            <a:ext cx="8232775" cy="863600"/>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p>
            <a:pPr lvl="0"/>
            <a:r>
              <a:rPr lang="en-US" noProof="0" smtClean="0"/>
              <a:t>Click to edit Master title style</a:t>
            </a:r>
            <a:endParaRPr lang="en-US" noProof="0" dirty="0" smtClean="0"/>
          </a:p>
        </p:txBody>
      </p:sp>
      <p:sp>
        <p:nvSpPr>
          <p:cNvPr id="1027" name="Rectangle 3"/>
          <p:cNvSpPr>
            <a:spLocks noGrp="1" noChangeArrowheads="1"/>
          </p:cNvSpPr>
          <p:nvPr>
            <p:ph type="body" idx="1"/>
          </p:nvPr>
        </p:nvSpPr>
        <p:spPr bwMode="auto">
          <a:xfrm>
            <a:off x="455613" y="1412875"/>
            <a:ext cx="8234362" cy="4519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033" name="Rectangle 9"/>
          <p:cNvSpPr>
            <a:spLocks noChangeArrowheads="1"/>
          </p:cNvSpPr>
          <p:nvPr/>
        </p:nvSpPr>
        <p:spPr bwMode="auto">
          <a:xfrm>
            <a:off x="457200" y="6419850"/>
            <a:ext cx="663575" cy="196850"/>
          </a:xfrm>
          <a:prstGeom prst="rect">
            <a:avLst/>
          </a:prstGeom>
          <a:noFill/>
          <a:ln w="9525">
            <a:noFill/>
            <a:miter lim="800000"/>
            <a:headEnd/>
            <a:tailEnd/>
          </a:ln>
          <a:effectLst/>
        </p:spPr>
        <p:txBody>
          <a:bodyPr lIns="0" tIns="0" rIns="0" bIns="0"/>
          <a:lstStyle/>
          <a:p>
            <a:r>
              <a:rPr lang="en-US" sz="1100" noProof="0" dirty="0">
                <a:solidFill>
                  <a:schemeClr val="bg1"/>
                </a:solidFill>
                <a:cs typeface="Arial" charset="0"/>
              </a:rPr>
              <a:t>Page </a:t>
            </a:r>
            <a:fld id="{176C9665-13A1-4E4A-84AC-67452C24411B}" type="slidenum">
              <a:rPr lang="en-US" sz="1100" noProof="0">
                <a:solidFill>
                  <a:schemeClr val="bg1"/>
                </a:solidFill>
                <a:cs typeface="Arial" charset="0"/>
              </a:rPr>
              <a:pPr/>
              <a:t>‹#›</a:t>
            </a:fld>
            <a:endParaRPr lang="en-US" sz="1100" noProof="0" dirty="0">
              <a:solidFill>
                <a:schemeClr val="bg1"/>
              </a:solidFill>
              <a:cs typeface="Arial" charset="0"/>
            </a:endParaRPr>
          </a:p>
        </p:txBody>
      </p:sp>
      <p:sp>
        <p:nvSpPr>
          <p:cNvPr id="1034" name="Line 10"/>
          <p:cNvSpPr>
            <a:spLocks noChangeShapeType="1"/>
          </p:cNvSpPr>
          <p:nvPr/>
        </p:nvSpPr>
        <p:spPr bwMode="auto">
          <a:xfrm>
            <a:off x="455613" y="1042988"/>
            <a:ext cx="8229600" cy="0"/>
          </a:xfrm>
          <a:prstGeom prst="line">
            <a:avLst/>
          </a:prstGeom>
          <a:noFill/>
          <a:ln w="19050">
            <a:solidFill>
              <a:schemeClr val="accent2"/>
            </a:solidFill>
            <a:round/>
            <a:headEnd/>
            <a:tailEnd/>
          </a:ln>
          <a:effectLst/>
        </p:spPr>
        <p:txBody>
          <a:bodyPr wrap="none" anchor="ctr"/>
          <a:lstStyle/>
          <a:p>
            <a:endParaRPr lang="en-US" noProof="0" dirty="0">
              <a:solidFill>
                <a:schemeClr val="bg1"/>
              </a:solidFill>
            </a:endParaRPr>
          </a:p>
        </p:txBody>
      </p:sp>
      <p:sp>
        <p:nvSpPr>
          <p:cNvPr id="1035" name="Line 11"/>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endParaRPr lang="en-US" noProof="0" dirty="0">
              <a:solidFill>
                <a:schemeClr val="bg1"/>
              </a:solidFill>
            </a:endParaRPr>
          </a:p>
        </p:txBody>
      </p:sp>
      <p:sp>
        <p:nvSpPr>
          <p:cNvPr id="1036" name="Line 12"/>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endParaRPr lang="en-US" noProof="0" dirty="0">
              <a:solidFill>
                <a:schemeClr val="bg1"/>
              </a:solidFill>
            </a:endParaRPr>
          </a:p>
        </p:txBody>
      </p:sp>
      <p:grpSp>
        <p:nvGrpSpPr>
          <p:cNvPr id="10" name="Group 62"/>
          <p:cNvGrpSpPr>
            <a:grpSpLocks/>
          </p:cNvGrpSpPr>
          <p:nvPr/>
        </p:nvGrpSpPr>
        <p:grpSpPr bwMode="auto">
          <a:xfrm>
            <a:off x="7191375" y="6380163"/>
            <a:ext cx="1484313" cy="334962"/>
            <a:chOff x="4554" y="4058"/>
            <a:chExt cx="935" cy="211"/>
          </a:xfrm>
          <a:solidFill>
            <a:schemeClr val="tx1"/>
          </a:solidFill>
        </p:grpSpPr>
        <p:sp>
          <p:nvSpPr>
            <p:cNvPr id="11" name="Freeform 37"/>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solidFill>
                  <a:schemeClr val="bg1"/>
                </a:solidFill>
              </a:endParaRPr>
            </a:p>
          </p:txBody>
        </p:sp>
        <p:sp>
          <p:nvSpPr>
            <p:cNvPr id="12" name="Freeform 38"/>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solidFill>
                  <a:schemeClr val="bg1"/>
                </a:solidFill>
              </a:endParaRPr>
            </a:p>
          </p:txBody>
        </p:sp>
        <p:sp>
          <p:nvSpPr>
            <p:cNvPr id="13" name="Freeform 39"/>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solidFill>
                  <a:schemeClr val="bg1"/>
                </a:solidFill>
              </a:endParaRPr>
            </a:p>
          </p:txBody>
        </p:sp>
        <p:sp>
          <p:nvSpPr>
            <p:cNvPr id="14" name="Freeform 40"/>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solidFill>
                  <a:schemeClr val="bg1"/>
                </a:solidFill>
              </a:endParaRPr>
            </a:p>
          </p:txBody>
        </p:sp>
        <p:sp>
          <p:nvSpPr>
            <p:cNvPr id="15" name="Freeform 41"/>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solidFill>
                  <a:schemeClr val="bg1"/>
                </a:solidFill>
              </a:endParaRPr>
            </a:p>
          </p:txBody>
        </p:sp>
        <p:sp>
          <p:nvSpPr>
            <p:cNvPr id="16" name="Freeform 42"/>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chemeClr val="bg1"/>
                </a:solidFill>
              </a:endParaRPr>
            </a:p>
          </p:txBody>
        </p:sp>
        <p:sp>
          <p:nvSpPr>
            <p:cNvPr id="17" name="Freeform 43"/>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solidFill>
                  <a:schemeClr val="bg1"/>
                </a:solidFill>
              </a:endParaRPr>
            </a:p>
          </p:txBody>
        </p:sp>
        <p:sp>
          <p:nvSpPr>
            <p:cNvPr id="18" name="Freeform 44"/>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solidFill>
                  <a:schemeClr val="bg1"/>
                </a:solidFill>
              </a:endParaRPr>
            </a:p>
          </p:txBody>
        </p:sp>
        <p:sp>
          <p:nvSpPr>
            <p:cNvPr id="19" name="Freeform 45"/>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solidFill>
                  <a:schemeClr val="bg1"/>
                </a:solidFill>
              </a:endParaRPr>
            </a:p>
          </p:txBody>
        </p:sp>
        <p:sp>
          <p:nvSpPr>
            <p:cNvPr id="20" name="Freeform 46"/>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solidFill>
                  <a:schemeClr val="bg1"/>
                </a:solidFill>
              </a:endParaRPr>
            </a:p>
          </p:txBody>
        </p:sp>
        <p:sp>
          <p:nvSpPr>
            <p:cNvPr id="21" name="Freeform 47"/>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solidFill>
                  <a:schemeClr val="bg1"/>
                </a:solidFill>
              </a:endParaRPr>
            </a:p>
          </p:txBody>
        </p:sp>
        <p:sp>
          <p:nvSpPr>
            <p:cNvPr id="22" name="Freeform 48"/>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solidFill>
                  <a:schemeClr val="bg1"/>
                </a:solidFill>
              </a:endParaRPr>
            </a:p>
          </p:txBody>
        </p:sp>
        <p:sp>
          <p:nvSpPr>
            <p:cNvPr id="23" name="Freeform 49"/>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solidFill>
                  <a:schemeClr val="bg1"/>
                </a:solidFill>
              </a:endParaRPr>
            </a:p>
          </p:txBody>
        </p:sp>
        <p:sp>
          <p:nvSpPr>
            <p:cNvPr id="24" name="Freeform 50"/>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solidFill>
                  <a:schemeClr val="bg1"/>
                </a:solidFill>
              </a:endParaRPr>
            </a:p>
          </p:txBody>
        </p:sp>
        <p:sp>
          <p:nvSpPr>
            <p:cNvPr id="25" name="Freeform 51"/>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solidFill>
                  <a:schemeClr val="bg1"/>
                </a:solidFill>
              </a:endParaRPr>
            </a:p>
          </p:txBody>
        </p:sp>
        <p:sp>
          <p:nvSpPr>
            <p:cNvPr id="26" name="Freeform 52"/>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solidFill>
                  <a:schemeClr val="bg1"/>
                </a:solidFill>
              </a:endParaRPr>
            </a:p>
          </p:txBody>
        </p:sp>
        <p:sp>
          <p:nvSpPr>
            <p:cNvPr id="27" name="Freeform 53"/>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solidFill>
                  <a:schemeClr val="bg1"/>
                </a:solidFill>
              </a:endParaRPr>
            </a:p>
          </p:txBody>
        </p:sp>
        <p:sp>
          <p:nvSpPr>
            <p:cNvPr id="28" name="Freeform 54"/>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chemeClr val="bg1"/>
                </a:solidFill>
              </a:endParaRPr>
            </a:p>
          </p:txBody>
        </p:sp>
        <p:sp>
          <p:nvSpPr>
            <p:cNvPr id="29" name="Freeform 55"/>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solidFill>
                  <a:schemeClr val="bg1"/>
                </a:solidFill>
              </a:endParaRPr>
            </a:p>
          </p:txBody>
        </p:sp>
        <p:sp>
          <p:nvSpPr>
            <p:cNvPr id="30" name="Freeform 56"/>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solidFill>
                  <a:schemeClr val="bg1"/>
                </a:solidFill>
              </a:endParaRPr>
            </a:p>
          </p:txBody>
        </p:sp>
        <p:sp>
          <p:nvSpPr>
            <p:cNvPr id="31" name="Freeform 57"/>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solidFill>
                  <a:schemeClr val="bg1"/>
                </a:solidFill>
              </a:endParaRPr>
            </a:p>
          </p:txBody>
        </p:sp>
        <p:sp>
          <p:nvSpPr>
            <p:cNvPr id="32" name="Freeform 58"/>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solidFill>
                  <a:schemeClr val="bg1"/>
                </a:solidFill>
              </a:endParaRPr>
            </a:p>
          </p:txBody>
        </p:sp>
        <p:sp>
          <p:nvSpPr>
            <p:cNvPr id="33" name="Freeform 59"/>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solidFill>
                  <a:schemeClr val="bg1"/>
                </a:solidFill>
              </a:endParaRPr>
            </a:p>
          </p:txBody>
        </p:sp>
        <p:sp>
          <p:nvSpPr>
            <p:cNvPr id="34" name="Freeform 60"/>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solidFill>
                  <a:schemeClr val="bg1"/>
                </a:solidFill>
              </a:endParaRPr>
            </a:p>
          </p:txBody>
        </p:sp>
        <p:sp>
          <p:nvSpPr>
            <p:cNvPr id="35" name="Freeform 61"/>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solidFill>
                  <a:schemeClr val="bg1"/>
                </a:solidFill>
              </a:endParaRPr>
            </a:p>
          </p:txBody>
        </p:sp>
      </p:grpSp>
    </p:spTree>
  </p:cSld>
  <p:clrMap bg1="lt1" tx1="dk1" bg2="lt2" tx2="dk2" accent1="accent1" accent2="accent2" accent3="accent3" accent4="accent4" accent5="accent5" accent6="accent6" hlink="hlink" folHlink="folHlink"/>
  <p:sldLayoutIdLst>
    <p:sldLayoutId id="2147483649" r:id="rId1"/>
    <p:sldLayoutId id="2147483659" r:id="rId2"/>
    <p:sldLayoutId id="2147483661" r:id="rId3"/>
    <p:sldLayoutId id="2147483673" r:id="rId4"/>
    <p:sldLayoutId id="2147483696" r:id="rId5"/>
    <p:sldLayoutId id="2147483707" r:id="rId6"/>
    <p:sldLayoutId id="2147483752" r:id="rId7"/>
    <p:sldLayoutId id="2147483753" r:id="rId8"/>
    <p:sldLayoutId id="2147483754" r:id="rId9"/>
    <p:sldLayoutId id="2147483755" r:id="rId10"/>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000" b="1">
          <a:solidFill>
            <a:schemeClr val="bg1"/>
          </a:solidFill>
          <a:latin typeface="+mj-lt"/>
          <a:ea typeface="+mj-ea"/>
          <a:cs typeface="+mj-cs"/>
        </a:defRPr>
      </a:lvl1pPr>
      <a:lvl2pPr algn="l" rtl="0" eaLnBrk="1" fontAlgn="base" hangingPunct="1">
        <a:lnSpc>
          <a:spcPct val="85000"/>
        </a:lnSpc>
        <a:spcBef>
          <a:spcPct val="0"/>
        </a:spcBef>
        <a:spcAft>
          <a:spcPct val="0"/>
        </a:spcAft>
        <a:defRPr sz="3000" b="1">
          <a:solidFill>
            <a:srgbClr val="646464"/>
          </a:solidFill>
          <a:latin typeface="Arial" charset="0"/>
        </a:defRPr>
      </a:lvl2pPr>
      <a:lvl3pPr algn="l" rtl="0" eaLnBrk="1" fontAlgn="base" hangingPunct="1">
        <a:lnSpc>
          <a:spcPct val="85000"/>
        </a:lnSpc>
        <a:spcBef>
          <a:spcPct val="0"/>
        </a:spcBef>
        <a:spcAft>
          <a:spcPct val="0"/>
        </a:spcAft>
        <a:defRPr sz="3000" b="1">
          <a:solidFill>
            <a:srgbClr val="646464"/>
          </a:solidFill>
          <a:latin typeface="Arial" charset="0"/>
        </a:defRPr>
      </a:lvl3pPr>
      <a:lvl4pPr algn="l" rtl="0" eaLnBrk="1" fontAlgn="base" hangingPunct="1">
        <a:lnSpc>
          <a:spcPct val="85000"/>
        </a:lnSpc>
        <a:spcBef>
          <a:spcPct val="0"/>
        </a:spcBef>
        <a:spcAft>
          <a:spcPct val="0"/>
        </a:spcAft>
        <a:defRPr sz="3000" b="1">
          <a:solidFill>
            <a:srgbClr val="646464"/>
          </a:solidFill>
          <a:latin typeface="Arial" charset="0"/>
        </a:defRPr>
      </a:lvl4pPr>
      <a:lvl5pPr algn="l" rtl="0" eaLnBrk="1" fontAlgn="base" hangingPunct="1">
        <a:lnSpc>
          <a:spcPct val="85000"/>
        </a:lnSpc>
        <a:spcBef>
          <a:spcPct val="0"/>
        </a:spcBef>
        <a:spcAft>
          <a:spcPct val="0"/>
        </a:spcAft>
        <a:defRPr sz="3000" b="1">
          <a:solidFill>
            <a:srgbClr val="646464"/>
          </a:solidFill>
          <a:latin typeface="Arial" charset="0"/>
        </a:defRPr>
      </a:lvl5pPr>
      <a:lvl6pPr marL="457200" algn="l" rtl="0" eaLnBrk="1" fontAlgn="base" hangingPunct="1">
        <a:lnSpc>
          <a:spcPct val="85000"/>
        </a:lnSpc>
        <a:spcBef>
          <a:spcPct val="0"/>
        </a:spcBef>
        <a:spcAft>
          <a:spcPct val="0"/>
        </a:spcAft>
        <a:defRPr sz="3000" b="1">
          <a:solidFill>
            <a:srgbClr val="646464"/>
          </a:solidFill>
          <a:latin typeface="Arial" charset="0"/>
        </a:defRPr>
      </a:lvl6pPr>
      <a:lvl7pPr marL="914400" algn="l" rtl="0" eaLnBrk="1" fontAlgn="base" hangingPunct="1">
        <a:lnSpc>
          <a:spcPct val="85000"/>
        </a:lnSpc>
        <a:spcBef>
          <a:spcPct val="0"/>
        </a:spcBef>
        <a:spcAft>
          <a:spcPct val="0"/>
        </a:spcAft>
        <a:defRPr sz="3000" b="1">
          <a:solidFill>
            <a:srgbClr val="646464"/>
          </a:solidFill>
          <a:latin typeface="Arial" charset="0"/>
        </a:defRPr>
      </a:lvl7pPr>
      <a:lvl8pPr marL="1371600" algn="l" rtl="0" eaLnBrk="1" fontAlgn="base" hangingPunct="1">
        <a:lnSpc>
          <a:spcPct val="85000"/>
        </a:lnSpc>
        <a:spcBef>
          <a:spcPct val="0"/>
        </a:spcBef>
        <a:spcAft>
          <a:spcPct val="0"/>
        </a:spcAft>
        <a:defRPr sz="3000" b="1">
          <a:solidFill>
            <a:srgbClr val="646464"/>
          </a:solidFill>
          <a:latin typeface="Arial" charset="0"/>
        </a:defRPr>
      </a:lvl8pPr>
      <a:lvl9pPr marL="1828800" algn="l" rtl="0" eaLnBrk="1" fontAlgn="base" hangingPunct="1">
        <a:lnSpc>
          <a:spcPct val="85000"/>
        </a:lnSpc>
        <a:spcBef>
          <a:spcPct val="0"/>
        </a:spcBef>
        <a:spcAft>
          <a:spcPct val="0"/>
        </a:spcAft>
        <a:defRPr sz="3000" b="1">
          <a:solidFill>
            <a:srgbClr val="646464"/>
          </a:solidFill>
          <a:latin typeface="Arial" charset="0"/>
        </a:defRPr>
      </a:lvl9pPr>
    </p:titleStyle>
    <p:bodyStyle>
      <a:lvl1pPr marL="360363" indent="-360363" algn="l" rtl="0" eaLnBrk="1" fontAlgn="base" hangingPunct="1">
        <a:spcBef>
          <a:spcPct val="20000"/>
        </a:spcBef>
        <a:spcAft>
          <a:spcPct val="0"/>
        </a:spcAft>
        <a:buClr>
          <a:schemeClr val="accent2"/>
        </a:buClr>
        <a:buSzPct val="70000"/>
        <a:buFont typeface="Arial" charset="0"/>
        <a:buChar char="►"/>
        <a:defRPr sz="2400">
          <a:solidFill>
            <a:schemeClr val="bg1"/>
          </a:solidFill>
          <a:latin typeface="+mn-lt"/>
          <a:ea typeface="+mn-ea"/>
          <a:cs typeface="+mn-cs"/>
        </a:defRPr>
      </a:lvl1pPr>
      <a:lvl2pPr marL="717550" indent="-355600" algn="l" rtl="0" eaLnBrk="1" fontAlgn="base" hangingPunct="1">
        <a:spcBef>
          <a:spcPct val="20000"/>
        </a:spcBef>
        <a:spcAft>
          <a:spcPct val="0"/>
        </a:spcAft>
        <a:buClr>
          <a:schemeClr val="accent2"/>
        </a:buClr>
        <a:buSzPct val="70000"/>
        <a:buFont typeface="Arial" charset="0"/>
        <a:buChar char="►"/>
        <a:defRPr sz="2000">
          <a:solidFill>
            <a:schemeClr val="bg1"/>
          </a:solidFill>
          <a:latin typeface="+mn-lt"/>
        </a:defRPr>
      </a:lvl2pPr>
      <a:lvl3pPr marL="1081088" indent="-361950" algn="l" rtl="0" eaLnBrk="1" fontAlgn="base" hangingPunct="1">
        <a:spcBef>
          <a:spcPct val="20000"/>
        </a:spcBef>
        <a:spcAft>
          <a:spcPct val="0"/>
        </a:spcAft>
        <a:buClr>
          <a:schemeClr val="accent2"/>
        </a:buClr>
        <a:buSzPct val="70000"/>
        <a:buFont typeface="Arial" charset="0"/>
        <a:buChar char="►"/>
        <a:defRPr>
          <a:solidFill>
            <a:schemeClr val="bg1"/>
          </a:solidFill>
          <a:latin typeface="+mn-lt"/>
        </a:defRPr>
      </a:lvl3pPr>
      <a:lvl4pPr marL="1441450" indent="-358775"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4pPr>
      <a:lvl5pPr marL="1800225" indent="-357188"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5pPr>
      <a:lvl6pPr marL="22574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6pPr>
      <a:lvl7pPr marL="27146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7pPr>
      <a:lvl8pPr marL="31718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8pPr>
      <a:lvl9pPr marL="36290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457200" y="200025"/>
            <a:ext cx="8231188" cy="863600"/>
          </a:xfrm>
          <a:prstGeom prst="rect">
            <a:avLst/>
          </a:prstGeom>
          <a:noFill/>
          <a:ln w="9525">
            <a:noFill/>
            <a:miter lim="800000"/>
            <a:headEnd/>
            <a:tailEnd/>
          </a:ln>
        </p:spPr>
        <p:txBody>
          <a:bodyPr vert="horz" wrap="square" lIns="0" tIns="36000" rIns="0" bIns="0" numCol="1" anchor="t" anchorCtr="0" compatLnSpc="1">
            <a:prstTxWarp prst="textNoShape">
              <a:avLst/>
            </a:prstTxWarp>
          </a:bodyPr>
          <a:lstStyle/>
          <a:p>
            <a:pPr lvl="0"/>
            <a:r>
              <a:rPr lang="en-US" dirty="0" smtClean="0"/>
              <a:t>Click to edit Master title style</a:t>
            </a:r>
          </a:p>
        </p:txBody>
      </p:sp>
      <p:sp>
        <p:nvSpPr>
          <p:cNvPr id="21507" name="Rectangle 3"/>
          <p:cNvSpPr>
            <a:spLocks noGrp="1" noChangeArrowheads="1"/>
          </p:cNvSpPr>
          <p:nvPr>
            <p:ph type="body" idx="1"/>
          </p:nvPr>
        </p:nvSpPr>
        <p:spPr bwMode="auto">
          <a:xfrm>
            <a:off x="455613" y="1201738"/>
            <a:ext cx="8231187" cy="49228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7828" name="Rectangle 4"/>
          <p:cNvSpPr>
            <a:spLocks noChangeArrowheads="1"/>
          </p:cNvSpPr>
          <p:nvPr/>
        </p:nvSpPr>
        <p:spPr bwMode="auto">
          <a:xfrm>
            <a:off x="1898650" y="6419850"/>
            <a:ext cx="4089400" cy="196850"/>
          </a:xfrm>
          <a:prstGeom prst="rect">
            <a:avLst/>
          </a:prstGeom>
          <a:noFill/>
          <a:ln w="9525">
            <a:noFill/>
            <a:miter lim="800000"/>
            <a:headEnd/>
            <a:tailEnd/>
          </a:ln>
          <a:effectLst/>
        </p:spPr>
        <p:txBody>
          <a:bodyPr lIns="0" tIns="0" rIns="0" bIns="0"/>
          <a:lstStyle/>
          <a:p>
            <a:pPr>
              <a:defRPr/>
            </a:pPr>
            <a:endParaRPr lang="en-US" sz="1100" dirty="0">
              <a:solidFill>
                <a:srgbClr val="000000"/>
              </a:solidFill>
              <a:cs typeface="Arial" charset="0"/>
            </a:endParaRPr>
          </a:p>
        </p:txBody>
      </p:sp>
      <p:sp>
        <p:nvSpPr>
          <p:cNvPr id="77829" name="Rectangle 5"/>
          <p:cNvSpPr>
            <a:spLocks noChangeArrowheads="1"/>
          </p:cNvSpPr>
          <p:nvPr/>
        </p:nvSpPr>
        <p:spPr bwMode="auto">
          <a:xfrm>
            <a:off x="457200" y="6419850"/>
            <a:ext cx="663575" cy="196850"/>
          </a:xfrm>
          <a:prstGeom prst="rect">
            <a:avLst/>
          </a:prstGeom>
          <a:noFill/>
          <a:ln w="9525">
            <a:noFill/>
            <a:miter lim="800000"/>
            <a:headEnd/>
            <a:tailEnd/>
          </a:ln>
          <a:effectLst/>
        </p:spPr>
        <p:txBody>
          <a:bodyPr lIns="0" tIns="0" rIns="0" bIns="0"/>
          <a:lstStyle/>
          <a:p>
            <a:pPr>
              <a:defRPr/>
            </a:pPr>
            <a:fld id="{56583E70-DC26-4B97-923F-92B034E5B6C7}" type="slidenum">
              <a:rPr lang="en-US" sz="1100">
                <a:solidFill>
                  <a:srgbClr val="000000"/>
                </a:solidFill>
                <a:cs typeface="Arial" charset="0"/>
              </a:rPr>
              <a:pPr>
                <a:defRPr/>
              </a:pPr>
              <a:t>‹#›</a:t>
            </a:fld>
            <a:endParaRPr lang="en-US" sz="1100" dirty="0">
              <a:solidFill>
                <a:srgbClr val="000000"/>
              </a:solidFill>
              <a:cs typeface="Arial" charset="0"/>
            </a:endParaRPr>
          </a:p>
        </p:txBody>
      </p:sp>
      <p:sp>
        <p:nvSpPr>
          <p:cNvPr id="77830" name="Line 6"/>
          <p:cNvSpPr>
            <a:spLocks noChangeShapeType="1"/>
          </p:cNvSpPr>
          <p:nvPr/>
        </p:nvSpPr>
        <p:spPr bwMode="auto">
          <a:xfrm>
            <a:off x="455613" y="1042988"/>
            <a:ext cx="8229600" cy="0"/>
          </a:xfrm>
          <a:prstGeom prst="line">
            <a:avLst/>
          </a:prstGeom>
          <a:noFill/>
          <a:ln w="12700">
            <a:solidFill>
              <a:srgbClr val="FFD200"/>
            </a:solidFill>
            <a:round/>
            <a:headEnd/>
            <a:tailEnd/>
          </a:ln>
          <a:effectLst/>
        </p:spPr>
        <p:txBody>
          <a:bodyPr wrap="none" anchor="ctr"/>
          <a:lstStyle/>
          <a:p>
            <a:pPr>
              <a:defRPr/>
            </a:pPr>
            <a:endParaRPr lang="en-US" dirty="0">
              <a:solidFill>
                <a:srgbClr val="646464"/>
              </a:solidFill>
              <a:cs typeface="Arial" charset="0"/>
            </a:endParaRPr>
          </a:p>
        </p:txBody>
      </p:sp>
      <p:sp>
        <p:nvSpPr>
          <p:cNvPr id="77831" name="Line 7"/>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pPr>
              <a:defRPr/>
            </a:pPr>
            <a:endParaRPr lang="en-US" dirty="0">
              <a:solidFill>
                <a:srgbClr val="646464"/>
              </a:solidFill>
              <a:cs typeface="Arial" charset="0"/>
            </a:endParaRPr>
          </a:p>
        </p:txBody>
      </p:sp>
      <p:sp>
        <p:nvSpPr>
          <p:cNvPr id="77832" name="Line 8"/>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pPr>
              <a:defRPr/>
            </a:pPr>
            <a:endParaRPr lang="en-US" dirty="0">
              <a:solidFill>
                <a:srgbClr val="646464"/>
              </a:solidFill>
              <a:cs typeface="Arial" charset="0"/>
            </a:endParaRPr>
          </a:p>
        </p:txBody>
      </p:sp>
      <p:pic>
        <p:nvPicPr>
          <p:cNvPr id="21513" name="Picture 9" descr="logo_tagblack"/>
          <p:cNvPicPr>
            <a:picLocks noChangeAspect="1" noChangeArrowheads="1"/>
          </p:cNvPicPr>
          <p:nvPr/>
        </p:nvPicPr>
        <p:blipFill>
          <a:blip r:embed="rId14" cstate="print"/>
          <a:srcRect/>
          <a:stretch>
            <a:fillRect/>
          </a:stretch>
        </p:blipFill>
        <p:spPr bwMode="auto">
          <a:xfrm>
            <a:off x="7226300" y="6386513"/>
            <a:ext cx="1485900" cy="333375"/>
          </a:xfrm>
          <a:prstGeom prst="rect">
            <a:avLst/>
          </a:prstGeom>
          <a:noFill/>
          <a:ln w="9525">
            <a:noFill/>
            <a:miter lim="800000"/>
            <a:headEnd/>
            <a:tailEnd/>
          </a:ln>
        </p:spPr>
      </p:pic>
      <p:sp>
        <p:nvSpPr>
          <p:cNvPr id="77834" name="Line 10"/>
          <p:cNvSpPr>
            <a:spLocks noChangeShapeType="1"/>
          </p:cNvSpPr>
          <p:nvPr/>
        </p:nvSpPr>
        <p:spPr bwMode="auto">
          <a:xfrm>
            <a:off x="455613" y="1042988"/>
            <a:ext cx="8229600" cy="0"/>
          </a:xfrm>
          <a:prstGeom prst="line">
            <a:avLst/>
          </a:prstGeom>
          <a:noFill/>
          <a:ln w="19050">
            <a:solidFill>
              <a:srgbClr val="FFD200"/>
            </a:solidFill>
            <a:round/>
            <a:headEnd/>
            <a:tailEnd/>
          </a:ln>
          <a:effectLst/>
        </p:spPr>
        <p:txBody>
          <a:bodyPr wrap="none" anchor="ctr"/>
          <a:lstStyle/>
          <a:p>
            <a:pPr>
              <a:defRPr/>
            </a:pPr>
            <a:endParaRPr lang="en-US" dirty="0">
              <a:solidFill>
                <a:srgbClr val="646464"/>
              </a:solidFill>
              <a:cs typeface="Arial" charset="0"/>
            </a:endParaRPr>
          </a:p>
        </p:txBody>
      </p:sp>
      <p:sp>
        <p:nvSpPr>
          <p:cNvPr id="77835" name="Line 11"/>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pPr>
              <a:defRPr/>
            </a:pPr>
            <a:endParaRPr lang="en-US" dirty="0">
              <a:solidFill>
                <a:srgbClr val="646464"/>
              </a:solidFill>
              <a:cs typeface="Arial" charset="0"/>
            </a:endParaRPr>
          </a:p>
        </p:txBody>
      </p:sp>
      <p:sp>
        <p:nvSpPr>
          <p:cNvPr id="77836" name="Line 12"/>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pPr>
              <a:defRPr/>
            </a:pPr>
            <a:endParaRPr lang="en-US" dirty="0">
              <a:solidFill>
                <a:srgbClr val="646464"/>
              </a:solidFill>
              <a:cs typeface="Arial" charset="0"/>
            </a:endParaRPr>
          </a:p>
        </p:txBody>
      </p:sp>
      <p:pic>
        <p:nvPicPr>
          <p:cNvPr id="21517" name="Picture 13" descr="logo_tagblack"/>
          <p:cNvPicPr>
            <a:picLocks noChangeAspect="1" noChangeArrowheads="1"/>
          </p:cNvPicPr>
          <p:nvPr/>
        </p:nvPicPr>
        <p:blipFill>
          <a:blip r:embed="rId14" cstate="print"/>
          <a:srcRect/>
          <a:stretch>
            <a:fillRect/>
          </a:stretch>
        </p:blipFill>
        <p:spPr bwMode="auto">
          <a:xfrm>
            <a:off x="7226300" y="6386513"/>
            <a:ext cx="1485900"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2600" b="1">
          <a:solidFill>
            <a:srgbClr val="646464"/>
          </a:solidFill>
          <a:latin typeface="+mj-lt"/>
          <a:ea typeface="+mj-ea"/>
          <a:cs typeface="+mj-cs"/>
        </a:defRPr>
      </a:lvl1pPr>
      <a:lvl2pPr algn="l" rtl="0" eaLnBrk="0" fontAlgn="base" hangingPunct="0">
        <a:lnSpc>
          <a:spcPct val="85000"/>
        </a:lnSpc>
        <a:spcBef>
          <a:spcPct val="0"/>
        </a:spcBef>
        <a:spcAft>
          <a:spcPct val="0"/>
        </a:spcAft>
        <a:defRPr sz="3000" b="1">
          <a:solidFill>
            <a:srgbClr val="646464"/>
          </a:solidFill>
          <a:latin typeface="Arial" charset="0"/>
        </a:defRPr>
      </a:lvl2pPr>
      <a:lvl3pPr algn="l" rtl="0" eaLnBrk="0" fontAlgn="base" hangingPunct="0">
        <a:lnSpc>
          <a:spcPct val="85000"/>
        </a:lnSpc>
        <a:spcBef>
          <a:spcPct val="0"/>
        </a:spcBef>
        <a:spcAft>
          <a:spcPct val="0"/>
        </a:spcAft>
        <a:defRPr sz="3000" b="1">
          <a:solidFill>
            <a:srgbClr val="646464"/>
          </a:solidFill>
          <a:latin typeface="Arial" charset="0"/>
        </a:defRPr>
      </a:lvl3pPr>
      <a:lvl4pPr algn="l" rtl="0" eaLnBrk="0" fontAlgn="base" hangingPunct="0">
        <a:lnSpc>
          <a:spcPct val="85000"/>
        </a:lnSpc>
        <a:spcBef>
          <a:spcPct val="0"/>
        </a:spcBef>
        <a:spcAft>
          <a:spcPct val="0"/>
        </a:spcAft>
        <a:defRPr sz="3000" b="1">
          <a:solidFill>
            <a:srgbClr val="646464"/>
          </a:solidFill>
          <a:latin typeface="Arial" charset="0"/>
        </a:defRPr>
      </a:lvl4pPr>
      <a:lvl5pPr algn="l" rtl="0" eaLnBrk="0" fontAlgn="base" hangingPunct="0">
        <a:lnSpc>
          <a:spcPct val="85000"/>
        </a:lnSpc>
        <a:spcBef>
          <a:spcPct val="0"/>
        </a:spcBef>
        <a:spcAft>
          <a:spcPct val="0"/>
        </a:spcAft>
        <a:defRPr sz="3000" b="1">
          <a:solidFill>
            <a:srgbClr val="646464"/>
          </a:solidFill>
          <a:latin typeface="Arial" charset="0"/>
        </a:defRPr>
      </a:lvl5pPr>
      <a:lvl6pPr marL="457200" algn="l" rtl="0" eaLnBrk="0" fontAlgn="base" hangingPunct="0">
        <a:lnSpc>
          <a:spcPct val="85000"/>
        </a:lnSpc>
        <a:spcBef>
          <a:spcPct val="0"/>
        </a:spcBef>
        <a:spcAft>
          <a:spcPct val="0"/>
        </a:spcAft>
        <a:defRPr sz="3000" b="1">
          <a:solidFill>
            <a:srgbClr val="646464"/>
          </a:solidFill>
          <a:latin typeface="Arial" charset="0"/>
        </a:defRPr>
      </a:lvl6pPr>
      <a:lvl7pPr marL="914400" algn="l" rtl="0" eaLnBrk="0" fontAlgn="base" hangingPunct="0">
        <a:lnSpc>
          <a:spcPct val="85000"/>
        </a:lnSpc>
        <a:spcBef>
          <a:spcPct val="0"/>
        </a:spcBef>
        <a:spcAft>
          <a:spcPct val="0"/>
        </a:spcAft>
        <a:defRPr sz="3000" b="1">
          <a:solidFill>
            <a:srgbClr val="646464"/>
          </a:solidFill>
          <a:latin typeface="Arial" charset="0"/>
        </a:defRPr>
      </a:lvl7pPr>
      <a:lvl8pPr marL="1371600" algn="l" rtl="0" eaLnBrk="0" fontAlgn="base" hangingPunct="0">
        <a:lnSpc>
          <a:spcPct val="85000"/>
        </a:lnSpc>
        <a:spcBef>
          <a:spcPct val="0"/>
        </a:spcBef>
        <a:spcAft>
          <a:spcPct val="0"/>
        </a:spcAft>
        <a:defRPr sz="3000" b="1">
          <a:solidFill>
            <a:srgbClr val="646464"/>
          </a:solidFill>
          <a:latin typeface="Arial" charset="0"/>
        </a:defRPr>
      </a:lvl8pPr>
      <a:lvl9pPr marL="1828800" algn="l" rtl="0" eaLnBrk="0" fontAlgn="base" hangingPunct="0">
        <a:lnSpc>
          <a:spcPct val="85000"/>
        </a:lnSpc>
        <a:spcBef>
          <a:spcPct val="0"/>
        </a:spcBef>
        <a:spcAft>
          <a:spcPct val="0"/>
        </a:spcAft>
        <a:defRPr sz="3000" b="1">
          <a:solidFill>
            <a:srgbClr val="646464"/>
          </a:solidFill>
          <a:latin typeface="Arial" charset="0"/>
        </a:defRPr>
      </a:lvl9pPr>
    </p:titleStyle>
    <p:bodyStyle>
      <a:lvl1pPr marL="360363" indent="-360363" algn="l" rtl="0" eaLnBrk="0" fontAlgn="base" hangingPunct="0">
        <a:spcBef>
          <a:spcPct val="20000"/>
        </a:spcBef>
        <a:spcAft>
          <a:spcPct val="0"/>
        </a:spcAft>
        <a:buClr>
          <a:srgbClr val="FFD200"/>
        </a:buClr>
        <a:buFont typeface="EYInterstate" pitchFamily="2" charset="0"/>
        <a:buChar char="•"/>
        <a:defRPr sz="2000">
          <a:solidFill>
            <a:srgbClr val="03060D"/>
          </a:solidFill>
          <a:latin typeface="+mn-lt"/>
          <a:ea typeface="+mn-ea"/>
          <a:cs typeface="+mn-cs"/>
        </a:defRPr>
      </a:lvl1pPr>
      <a:lvl2pPr marL="717550" indent="-355600" algn="l" rtl="0" eaLnBrk="0" fontAlgn="base" hangingPunct="0">
        <a:spcBef>
          <a:spcPct val="20000"/>
        </a:spcBef>
        <a:spcAft>
          <a:spcPct val="0"/>
        </a:spcAft>
        <a:buClr>
          <a:srgbClr val="FFD200"/>
        </a:buClr>
        <a:buFont typeface="EYInterstate" pitchFamily="2" charset="0"/>
        <a:buChar char="•"/>
        <a:defRPr>
          <a:solidFill>
            <a:srgbClr val="03060D"/>
          </a:solidFill>
          <a:latin typeface="+mn-lt"/>
        </a:defRPr>
      </a:lvl2pPr>
      <a:lvl3pPr marL="1081088" indent="-361950" algn="l" rtl="0" eaLnBrk="0" fontAlgn="base" hangingPunct="0">
        <a:spcBef>
          <a:spcPct val="20000"/>
        </a:spcBef>
        <a:spcAft>
          <a:spcPct val="0"/>
        </a:spcAft>
        <a:buClr>
          <a:srgbClr val="FFD200"/>
        </a:buClr>
        <a:buFont typeface="EYInterstate" pitchFamily="2" charset="0"/>
        <a:buChar char="•"/>
        <a:defRPr sz="1600">
          <a:solidFill>
            <a:srgbClr val="03060D"/>
          </a:solidFill>
          <a:latin typeface="+mn-lt"/>
        </a:defRPr>
      </a:lvl3pPr>
      <a:lvl4pPr marL="1441450" indent="-358775" algn="l" rtl="0" eaLnBrk="0" fontAlgn="base" hangingPunct="0">
        <a:spcBef>
          <a:spcPct val="20000"/>
        </a:spcBef>
        <a:spcAft>
          <a:spcPct val="0"/>
        </a:spcAft>
        <a:buClr>
          <a:srgbClr val="FFD200"/>
        </a:buClr>
        <a:buFont typeface="EYInterstate" pitchFamily="2" charset="0"/>
        <a:buChar char="•"/>
        <a:defRPr sz="1400">
          <a:solidFill>
            <a:srgbClr val="03060D"/>
          </a:solidFill>
          <a:latin typeface="+mn-lt"/>
        </a:defRPr>
      </a:lvl4pPr>
      <a:lvl5pPr marL="1800225" indent="-357188" algn="l" rtl="0" eaLnBrk="0" fontAlgn="base" hangingPunct="0">
        <a:spcBef>
          <a:spcPct val="20000"/>
        </a:spcBef>
        <a:spcAft>
          <a:spcPct val="0"/>
        </a:spcAft>
        <a:buClr>
          <a:srgbClr val="FFD200"/>
        </a:buClr>
        <a:buFont typeface="EYInterstate" pitchFamily="2" charset="0"/>
        <a:buChar char="•"/>
        <a:defRPr sz="1400">
          <a:solidFill>
            <a:srgbClr val="03060D"/>
          </a:solidFill>
          <a:latin typeface="+mn-lt"/>
        </a:defRPr>
      </a:lvl5pPr>
      <a:lvl6pPr marL="22574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6pPr>
      <a:lvl7pPr marL="27146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7pPr>
      <a:lvl8pPr marL="31718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8pPr>
      <a:lvl9pPr marL="36290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457200" y="200025"/>
            <a:ext cx="8231188" cy="863600"/>
          </a:xfrm>
          <a:prstGeom prst="rect">
            <a:avLst/>
          </a:prstGeom>
          <a:noFill/>
          <a:ln w="9525">
            <a:noFill/>
            <a:miter lim="800000"/>
            <a:headEnd/>
            <a:tailEnd/>
          </a:ln>
        </p:spPr>
        <p:txBody>
          <a:bodyPr vert="horz" wrap="square" lIns="0" tIns="36000" rIns="0" bIns="0" numCol="1" anchor="t" anchorCtr="0" compatLnSpc="1">
            <a:prstTxWarp prst="textNoShape">
              <a:avLst/>
            </a:prstTxWarp>
          </a:bodyPr>
          <a:lstStyle/>
          <a:p>
            <a:pPr lvl="0"/>
            <a:r>
              <a:rPr lang="en-US" dirty="0" smtClean="0"/>
              <a:t>Click to edit Master title style</a:t>
            </a:r>
          </a:p>
        </p:txBody>
      </p:sp>
      <p:sp>
        <p:nvSpPr>
          <p:cNvPr id="21507" name="Rectangle 3"/>
          <p:cNvSpPr>
            <a:spLocks noGrp="1" noChangeArrowheads="1"/>
          </p:cNvSpPr>
          <p:nvPr>
            <p:ph type="body" idx="1"/>
          </p:nvPr>
        </p:nvSpPr>
        <p:spPr bwMode="auto">
          <a:xfrm>
            <a:off x="455613" y="1201738"/>
            <a:ext cx="8231187" cy="49228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7828" name="Rectangle 4"/>
          <p:cNvSpPr>
            <a:spLocks noChangeArrowheads="1"/>
          </p:cNvSpPr>
          <p:nvPr/>
        </p:nvSpPr>
        <p:spPr bwMode="auto">
          <a:xfrm>
            <a:off x="1898650" y="6419850"/>
            <a:ext cx="4089400" cy="196850"/>
          </a:xfrm>
          <a:prstGeom prst="rect">
            <a:avLst/>
          </a:prstGeom>
          <a:noFill/>
          <a:ln w="9525">
            <a:noFill/>
            <a:miter lim="800000"/>
            <a:headEnd/>
            <a:tailEnd/>
          </a:ln>
          <a:effectLst/>
        </p:spPr>
        <p:txBody>
          <a:bodyPr lIns="0" tIns="0" rIns="0" bIns="0"/>
          <a:lstStyle/>
          <a:p>
            <a:pPr>
              <a:defRPr/>
            </a:pPr>
            <a:endParaRPr lang="en-US" sz="1100" dirty="0">
              <a:solidFill>
                <a:srgbClr val="000000"/>
              </a:solidFill>
              <a:cs typeface="Arial" charset="0"/>
            </a:endParaRPr>
          </a:p>
        </p:txBody>
      </p:sp>
      <p:sp>
        <p:nvSpPr>
          <p:cNvPr id="77829" name="Rectangle 5"/>
          <p:cNvSpPr>
            <a:spLocks noChangeArrowheads="1"/>
          </p:cNvSpPr>
          <p:nvPr/>
        </p:nvSpPr>
        <p:spPr bwMode="auto">
          <a:xfrm>
            <a:off x="457200" y="6419850"/>
            <a:ext cx="663575" cy="196850"/>
          </a:xfrm>
          <a:prstGeom prst="rect">
            <a:avLst/>
          </a:prstGeom>
          <a:noFill/>
          <a:ln w="9525">
            <a:noFill/>
            <a:miter lim="800000"/>
            <a:headEnd/>
            <a:tailEnd/>
          </a:ln>
          <a:effectLst/>
        </p:spPr>
        <p:txBody>
          <a:bodyPr lIns="0" tIns="0" rIns="0" bIns="0"/>
          <a:lstStyle/>
          <a:p>
            <a:pPr>
              <a:defRPr/>
            </a:pPr>
            <a:fld id="{56583E70-DC26-4B97-923F-92B034E5B6C7}" type="slidenum">
              <a:rPr lang="en-US" sz="1100">
                <a:solidFill>
                  <a:srgbClr val="000000"/>
                </a:solidFill>
                <a:cs typeface="Arial" charset="0"/>
              </a:rPr>
              <a:pPr>
                <a:defRPr/>
              </a:pPr>
              <a:t>‹#›</a:t>
            </a:fld>
            <a:endParaRPr lang="en-US" sz="1100" dirty="0">
              <a:solidFill>
                <a:srgbClr val="000000"/>
              </a:solidFill>
              <a:cs typeface="Arial" charset="0"/>
            </a:endParaRPr>
          </a:p>
        </p:txBody>
      </p:sp>
      <p:sp>
        <p:nvSpPr>
          <p:cNvPr id="77830" name="Line 6"/>
          <p:cNvSpPr>
            <a:spLocks noChangeShapeType="1"/>
          </p:cNvSpPr>
          <p:nvPr/>
        </p:nvSpPr>
        <p:spPr bwMode="auto">
          <a:xfrm>
            <a:off x="455613" y="1042988"/>
            <a:ext cx="8229600" cy="0"/>
          </a:xfrm>
          <a:prstGeom prst="line">
            <a:avLst/>
          </a:prstGeom>
          <a:noFill/>
          <a:ln w="12700">
            <a:solidFill>
              <a:srgbClr val="FFD200"/>
            </a:solidFill>
            <a:round/>
            <a:headEnd/>
            <a:tailEnd/>
          </a:ln>
          <a:effectLst/>
        </p:spPr>
        <p:txBody>
          <a:bodyPr wrap="none" anchor="ctr"/>
          <a:lstStyle/>
          <a:p>
            <a:pPr>
              <a:defRPr/>
            </a:pPr>
            <a:endParaRPr lang="en-US" dirty="0">
              <a:solidFill>
                <a:srgbClr val="646464"/>
              </a:solidFill>
              <a:cs typeface="Arial" charset="0"/>
            </a:endParaRPr>
          </a:p>
        </p:txBody>
      </p:sp>
      <p:sp>
        <p:nvSpPr>
          <p:cNvPr id="77831" name="Line 7"/>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pPr>
              <a:defRPr/>
            </a:pPr>
            <a:endParaRPr lang="en-US" dirty="0">
              <a:solidFill>
                <a:srgbClr val="646464"/>
              </a:solidFill>
              <a:cs typeface="Arial" charset="0"/>
            </a:endParaRPr>
          </a:p>
        </p:txBody>
      </p:sp>
      <p:sp>
        <p:nvSpPr>
          <p:cNvPr id="77832" name="Line 8"/>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pPr>
              <a:defRPr/>
            </a:pPr>
            <a:endParaRPr lang="en-US" dirty="0">
              <a:solidFill>
                <a:srgbClr val="646464"/>
              </a:solidFill>
              <a:cs typeface="Arial" charset="0"/>
            </a:endParaRPr>
          </a:p>
        </p:txBody>
      </p:sp>
      <p:pic>
        <p:nvPicPr>
          <p:cNvPr id="21513" name="Picture 9" descr="logo_tagblack"/>
          <p:cNvPicPr>
            <a:picLocks noChangeAspect="1" noChangeArrowheads="1"/>
          </p:cNvPicPr>
          <p:nvPr/>
        </p:nvPicPr>
        <p:blipFill>
          <a:blip r:embed="rId14" cstate="print"/>
          <a:srcRect/>
          <a:stretch>
            <a:fillRect/>
          </a:stretch>
        </p:blipFill>
        <p:spPr bwMode="auto">
          <a:xfrm>
            <a:off x="7226300" y="6386513"/>
            <a:ext cx="1485900" cy="333375"/>
          </a:xfrm>
          <a:prstGeom prst="rect">
            <a:avLst/>
          </a:prstGeom>
          <a:noFill/>
          <a:ln w="9525">
            <a:noFill/>
            <a:miter lim="800000"/>
            <a:headEnd/>
            <a:tailEnd/>
          </a:ln>
        </p:spPr>
      </p:pic>
      <p:sp>
        <p:nvSpPr>
          <p:cNvPr id="77834" name="Line 10"/>
          <p:cNvSpPr>
            <a:spLocks noChangeShapeType="1"/>
          </p:cNvSpPr>
          <p:nvPr/>
        </p:nvSpPr>
        <p:spPr bwMode="auto">
          <a:xfrm>
            <a:off x="455613" y="1042988"/>
            <a:ext cx="8229600" cy="0"/>
          </a:xfrm>
          <a:prstGeom prst="line">
            <a:avLst/>
          </a:prstGeom>
          <a:noFill/>
          <a:ln w="19050">
            <a:solidFill>
              <a:srgbClr val="FFD200"/>
            </a:solidFill>
            <a:round/>
            <a:headEnd/>
            <a:tailEnd/>
          </a:ln>
          <a:effectLst/>
        </p:spPr>
        <p:txBody>
          <a:bodyPr wrap="none" anchor="ctr"/>
          <a:lstStyle/>
          <a:p>
            <a:pPr>
              <a:defRPr/>
            </a:pPr>
            <a:endParaRPr lang="en-US" dirty="0">
              <a:solidFill>
                <a:srgbClr val="646464"/>
              </a:solidFill>
              <a:cs typeface="Arial" charset="0"/>
            </a:endParaRPr>
          </a:p>
        </p:txBody>
      </p:sp>
      <p:sp>
        <p:nvSpPr>
          <p:cNvPr id="77835" name="Line 11"/>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pPr>
              <a:defRPr/>
            </a:pPr>
            <a:endParaRPr lang="en-US" dirty="0">
              <a:solidFill>
                <a:srgbClr val="646464"/>
              </a:solidFill>
              <a:cs typeface="Arial" charset="0"/>
            </a:endParaRPr>
          </a:p>
        </p:txBody>
      </p:sp>
      <p:sp>
        <p:nvSpPr>
          <p:cNvPr id="77836" name="Line 12"/>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pPr>
              <a:defRPr/>
            </a:pPr>
            <a:endParaRPr lang="en-US" dirty="0">
              <a:solidFill>
                <a:srgbClr val="646464"/>
              </a:solidFill>
              <a:cs typeface="Arial" charset="0"/>
            </a:endParaRPr>
          </a:p>
        </p:txBody>
      </p:sp>
      <p:pic>
        <p:nvPicPr>
          <p:cNvPr id="21517" name="Picture 13" descr="logo_tagblack"/>
          <p:cNvPicPr>
            <a:picLocks noChangeAspect="1" noChangeArrowheads="1"/>
          </p:cNvPicPr>
          <p:nvPr/>
        </p:nvPicPr>
        <p:blipFill>
          <a:blip r:embed="rId14" cstate="print"/>
          <a:srcRect/>
          <a:stretch>
            <a:fillRect/>
          </a:stretch>
        </p:blipFill>
        <p:spPr bwMode="auto">
          <a:xfrm>
            <a:off x="7226300" y="6386513"/>
            <a:ext cx="1485900" cy="333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2600" b="1">
          <a:solidFill>
            <a:srgbClr val="646464"/>
          </a:solidFill>
          <a:latin typeface="+mj-lt"/>
          <a:ea typeface="+mj-ea"/>
          <a:cs typeface="+mj-cs"/>
        </a:defRPr>
      </a:lvl1pPr>
      <a:lvl2pPr algn="l" rtl="0" eaLnBrk="0" fontAlgn="base" hangingPunct="0">
        <a:lnSpc>
          <a:spcPct val="85000"/>
        </a:lnSpc>
        <a:spcBef>
          <a:spcPct val="0"/>
        </a:spcBef>
        <a:spcAft>
          <a:spcPct val="0"/>
        </a:spcAft>
        <a:defRPr sz="3000" b="1">
          <a:solidFill>
            <a:srgbClr val="646464"/>
          </a:solidFill>
          <a:latin typeface="Arial" charset="0"/>
        </a:defRPr>
      </a:lvl2pPr>
      <a:lvl3pPr algn="l" rtl="0" eaLnBrk="0" fontAlgn="base" hangingPunct="0">
        <a:lnSpc>
          <a:spcPct val="85000"/>
        </a:lnSpc>
        <a:spcBef>
          <a:spcPct val="0"/>
        </a:spcBef>
        <a:spcAft>
          <a:spcPct val="0"/>
        </a:spcAft>
        <a:defRPr sz="3000" b="1">
          <a:solidFill>
            <a:srgbClr val="646464"/>
          </a:solidFill>
          <a:latin typeface="Arial" charset="0"/>
        </a:defRPr>
      </a:lvl3pPr>
      <a:lvl4pPr algn="l" rtl="0" eaLnBrk="0" fontAlgn="base" hangingPunct="0">
        <a:lnSpc>
          <a:spcPct val="85000"/>
        </a:lnSpc>
        <a:spcBef>
          <a:spcPct val="0"/>
        </a:spcBef>
        <a:spcAft>
          <a:spcPct val="0"/>
        </a:spcAft>
        <a:defRPr sz="3000" b="1">
          <a:solidFill>
            <a:srgbClr val="646464"/>
          </a:solidFill>
          <a:latin typeface="Arial" charset="0"/>
        </a:defRPr>
      </a:lvl4pPr>
      <a:lvl5pPr algn="l" rtl="0" eaLnBrk="0" fontAlgn="base" hangingPunct="0">
        <a:lnSpc>
          <a:spcPct val="85000"/>
        </a:lnSpc>
        <a:spcBef>
          <a:spcPct val="0"/>
        </a:spcBef>
        <a:spcAft>
          <a:spcPct val="0"/>
        </a:spcAft>
        <a:defRPr sz="3000" b="1">
          <a:solidFill>
            <a:srgbClr val="646464"/>
          </a:solidFill>
          <a:latin typeface="Arial" charset="0"/>
        </a:defRPr>
      </a:lvl5pPr>
      <a:lvl6pPr marL="457200" algn="l" rtl="0" eaLnBrk="0" fontAlgn="base" hangingPunct="0">
        <a:lnSpc>
          <a:spcPct val="85000"/>
        </a:lnSpc>
        <a:spcBef>
          <a:spcPct val="0"/>
        </a:spcBef>
        <a:spcAft>
          <a:spcPct val="0"/>
        </a:spcAft>
        <a:defRPr sz="3000" b="1">
          <a:solidFill>
            <a:srgbClr val="646464"/>
          </a:solidFill>
          <a:latin typeface="Arial" charset="0"/>
        </a:defRPr>
      </a:lvl6pPr>
      <a:lvl7pPr marL="914400" algn="l" rtl="0" eaLnBrk="0" fontAlgn="base" hangingPunct="0">
        <a:lnSpc>
          <a:spcPct val="85000"/>
        </a:lnSpc>
        <a:spcBef>
          <a:spcPct val="0"/>
        </a:spcBef>
        <a:spcAft>
          <a:spcPct val="0"/>
        </a:spcAft>
        <a:defRPr sz="3000" b="1">
          <a:solidFill>
            <a:srgbClr val="646464"/>
          </a:solidFill>
          <a:latin typeface="Arial" charset="0"/>
        </a:defRPr>
      </a:lvl7pPr>
      <a:lvl8pPr marL="1371600" algn="l" rtl="0" eaLnBrk="0" fontAlgn="base" hangingPunct="0">
        <a:lnSpc>
          <a:spcPct val="85000"/>
        </a:lnSpc>
        <a:spcBef>
          <a:spcPct val="0"/>
        </a:spcBef>
        <a:spcAft>
          <a:spcPct val="0"/>
        </a:spcAft>
        <a:defRPr sz="3000" b="1">
          <a:solidFill>
            <a:srgbClr val="646464"/>
          </a:solidFill>
          <a:latin typeface="Arial" charset="0"/>
        </a:defRPr>
      </a:lvl8pPr>
      <a:lvl9pPr marL="1828800" algn="l" rtl="0" eaLnBrk="0" fontAlgn="base" hangingPunct="0">
        <a:lnSpc>
          <a:spcPct val="85000"/>
        </a:lnSpc>
        <a:spcBef>
          <a:spcPct val="0"/>
        </a:spcBef>
        <a:spcAft>
          <a:spcPct val="0"/>
        </a:spcAft>
        <a:defRPr sz="3000" b="1">
          <a:solidFill>
            <a:srgbClr val="646464"/>
          </a:solidFill>
          <a:latin typeface="Arial" charset="0"/>
        </a:defRPr>
      </a:lvl9pPr>
    </p:titleStyle>
    <p:bodyStyle>
      <a:lvl1pPr marL="360363" indent="-360363" algn="l" rtl="0" eaLnBrk="0" fontAlgn="base" hangingPunct="0">
        <a:spcBef>
          <a:spcPct val="20000"/>
        </a:spcBef>
        <a:spcAft>
          <a:spcPct val="0"/>
        </a:spcAft>
        <a:buClr>
          <a:srgbClr val="FFD200"/>
        </a:buClr>
        <a:buFont typeface="EYInterstate" pitchFamily="2" charset="0"/>
        <a:buChar char="•"/>
        <a:defRPr sz="2000">
          <a:solidFill>
            <a:srgbClr val="03060D"/>
          </a:solidFill>
          <a:latin typeface="+mn-lt"/>
          <a:ea typeface="+mn-ea"/>
          <a:cs typeface="+mn-cs"/>
        </a:defRPr>
      </a:lvl1pPr>
      <a:lvl2pPr marL="717550" indent="-355600" algn="l" rtl="0" eaLnBrk="0" fontAlgn="base" hangingPunct="0">
        <a:spcBef>
          <a:spcPct val="20000"/>
        </a:spcBef>
        <a:spcAft>
          <a:spcPct val="0"/>
        </a:spcAft>
        <a:buClr>
          <a:srgbClr val="FFD200"/>
        </a:buClr>
        <a:buFont typeface="EYInterstate" pitchFamily="2" charset="0"/>
        <a:buChar char="•"/>
        <a:defRPr>
          <a:solidFill>
            <a:srgbClr val="03060D"/>
          </a:solidFill>
          <a:latin typeface="+mn-lt"/>
        </a:defRPr>
      </a:lvl2pPr>
      <a:lvl3pPr marL="1081088" indent="-361950" algn="l" rtl="0" eaLnBrk="0" fontAlgn="base" hangingPunct="0">
        <a:spcBef>
          <a:spcPct val="20000"/>
        </a:spcBef>
        <a:spcAft>
          <a:spcPct val="0"/>
        </a:spcAft>
        <a:buClr>
          <a:srgbClr val="FFD200"/>
        </a:buClr>
        <a:buFont typeface="EYInterstate" pitchFamily="2" charset="0"/>
        <a:buChar char="•"/>
        <a:defRPr sz="1600">
          <a:solidFill>
            <a:srgbClr val="03060D"/>
          </a:solidFill>
          <a:latin typeface="+mn-lt"/>
        </a:defRPr>
      </a:lvl3pPr>
      <a:lvl4pPr marL="1441450" indent="-358775" algn="l" rtl="0" eaLnBrk="0" fontAlgn="base" hangingPunct="0">
        <a:spcBef>
          <a:spcPct val="20000"/>
        </a:spcBef>
        <a:spcAft>
          <a:spcPct val="0"/>
        </a:spcAft>
        <a:buClr>
          <a:srgbClr val="FFD200"/>
        </a:buClr>
        <a:buFont typeface="EYInterstate" pitchFamily="2" charset="0"/>
        <a:buChar char="•"/>
        <a:defRPr sz="1400">
          <a:solidFill>
            <a:srgbClr val="03060D"/>
          </a:solidFill>
          <a:latin typeface="+mn-lt"/>
        </a:defRPr>
      </a:lvl4pPr>
      <a:lvl5pPr marL="1800225" indent="-357188" algn="l" rtl="0" eaLnBrk="0" fontAlgn="base" hangingPunct="0">
        <a:spcBef>
          <a:spcPct val="20000"/>
        </a:spcBef>
        <a:spcAft>
          <a:spcPct val="0"/>
        </a:spcAft>
        <a:buClr>
          <a:srgbClr val="FFD200"/>
        </a:buClr>
        <a:buFont typeface="EYInterstate" pitchFamily="2" charset="0"/>
        <a:buChar char="•"/>
        <a:defRPr sz="1400">
          <a:solidFill>
            <a:srgbClr val="03060D"/>
          </a:solidFill>
          <a:latin typeface="+mn-lt"/>
        </a:defRPr>
      </a:lvl5pPr>
      <a:lvl6pPr marL="22574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6pPr>
      <a:lvl7pPr marL="27146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7pPr>
      <a:lvl8pPr marL="31718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8pPr>
      <a:lvl9pPr marL="3629025" indent="-357188" algn="l" rtl="0" eaLnBrk="0" fontAlgn="base" hangingPunct="0">
        <a:spcBef>
          <a:spcPct val="20000"/>
        </a:spcBef>
        <a:spcAft>
          <a:spcPct val="0"/>
        </a:spcAft>
        <a:buClr>
          <a:srgbClr val="FFD200"/>
        </a:buClr>
        <a:buFont typeface="EYInterstate" pitchFamily="2" charset="0"/>
        <a:buChar char="•"/>
        <a:defRPr sz="14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gray">
      <p:bgPr>
        <a:solidFill>
          <a:schemeClr val="tx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0025"/>
            <a:ext cx="8232775" cy="863600"/>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p>
            <a:pPr lvl="0"/>
            <a:r>
              <a:rPr lang="en-US" noProof="0" smtClean="0"/>
              <a:t>Click to edit Master title style</a:t>
            </a:r>
            <a:endParaRPr lang="en-US" noProof="0" dirty="0" smtClean="0"/>
          </a:p>
        </p:txBody>
      </p:sp>
      <p:sp>
        <p:nvSpPr>
          <p:cNvPr id="1027" name="Rectangle 3"/>
          <p:cNvSpPr>
            <a:spLocks noGrp="1" noChangeArrowheads="1"/>
          </p:cNvSpPr>
          <p:nvPr>
            <p:ph type="body" idx="1"/>
          </p:nvPr>
        </p:nvSpPr>
        <p:spPr bwMode="auto">
          <a:xfrm>
            <a:off x="455613" y="1412875"/>
            <a:ext cx="8234362" cy="4519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033" name="Rectangle 9"/>
          <p:cNvSpPr>
            <a:spLocks noChangeArrowheads="1"/>
          </p:cNvSpPr>
          <p:nvPr/>
        </p:nvSpPr>
        <p:spPr bwMode="auto">
          <a:xfrm>
            <a:off x="457200" y="6419850"/>
            <a:ext cx="663575" cy="196850"/>
          </a:xfrm>
          <a:prstGeom prst="rect">
            <a:avLst/>
          </a:prstGeom>
          <a:noFill/>
          <a:ln w="9525">
            <a:noFill/>
            <a:miter lim="800000"/>
            <a:headEnd/>
            <a:tailEnd/>
          </a:ln>
          <a:effectLst/>
        </p:spPr>
        <p:txBody>
          <a:bodyPr lIns="0" tIns="0" rIns="0" bIns="0"/>
          <a:lstStyle/>
          <a:p>
            <a:r>
              <a:rPr lang="en-US" sz="1100" dirty="0">
                <a:solidFill>
                  <a:srgbClr val="646464"/>
                </a:solidFill>
                <a:cs typeface="Arial" charset="0"/>
              </a:rPr>
              <a:t>Page </a:t>
            </a:r>
            <a:fld id="{176C9665-13A1-4E4A-84AC-67452C24411B}" type="slidenum">
              <a:rPr lang="en-US" sz="1100">
                <a:solidFill>
                  <a:srgbClr val="646464"/>
                </a:solidFill>
                <a:cs typeface="Arial" charset="0"/>
              </a:rPr>
              <a:pPr/>
              <a:t>‹#›</a:t>
            </a:fld>
            <a:endParaRPr lang="en-US" sz="1100" dirty="0">
              <a:solidFill>
                <a:srgbClr val="646464"/>
              </a:solidFill>
              <a:cs typeface="Arial" charset="0"/>
            </a:endParaRPr>
          </a:p>
        </p:txBody>
      </p:sp>
      <p:sp>
        <p:nvSpPr>
          <p:cNvPr id="1034" name="Line 10"/>
          <p:cNvSpPr>
            <a:spLocks noChangeShapeType="1"/>
          </p:cNvSpPr>
          <p:nvPr/>
        </p:nvSpPr>
        <p:spPr bwMode="auto">
          <a:xfrm>
            <a:off x="455613" y="1042988"/>
            <a:ext cx="8229600" cy="0"/>
          </a:xfrm>
          <a:prstGeom prst="line">
            <a:avLst/>
          </a:prstGeom>
          <a:noFill/>
          <a:ln w="19050">
            <a:solidFill>
              <a:schemeClr val="accent2"/>
            </a:solidFill>
            <a:round/>
            <a:headEnd/>
            <a:tailEnd/>
          </a:ln>
          <a:effectLst/>
        </p:spPr>
        <p:txBody>
          <a:bodyPr wrap="none" anchor="ctr"/>
          <a:lstStyle/>
          <a:p>
            <a:endParaRPr lang="en-US" dirty="0">
              <a:solidFill>
                <a:srgbClr val="646464"/>
              </a:solidFill>
            </a:endParaRPr>
          </a:p>
        </p:txBody>
      </p:sp>
      <p:sp>
        <p:nvSpPr>
          <p:cNvPr id="1035" name="Line 11"/>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endParaRPr lang="en-US" dirty="0">
              <a:solidFill>
                <a:srgbClr val="646464"/>
              </a:solidFill>
            </a:endParaRPr>
          </a:p>
        </p:txBody>
      </p:sp>
      <p:sp>
        <p:nvSpPr>
          <p:cNvPr id="1036" name="Line 12"/>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endParaRPr lang="en-US" dirty="0">
              <a:solidFill>
                <a:srgbClr val="646464"/>
              </a:solidFill>
            </a:endParaRPr>
          </a:p>
        </p:txBody>
      </p:sp>
      <p:grpSp>
        <p:nvGrpSpPr>
          <p:cNvPr id="2" name="Group 62"/>
          <p:cNvGrpSpPr>
            <a:grpSpLocks/>
          </p:cNvGrpSpPr>
          <p:nvPr/>
        </p:nvGrpSpPr>
        <p:grpSpPr bwMode="auto">
          <a:xfrm>
            <a:off x="7191375" y="6380163"/>
            <a:ext cx="1484313" cy="334962"/>
            <a:chOff x="4554" y="4058"/>
            <a:chExt cx="935" cy="211"/>
          </a:xfrm>
          <a:solidFill>
            <a:schemeClr val="tx1"/>
          </a:solidFill>
        </p:grpSpPr>
        <p:sp>
          <p:nvSpPr>
            <p:cNvPr id="11" name="Freeform 37"/>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solidFill>
                  <a:srgbClr val="646464"/>
                </a:solidFill>
              </a:endParaRPr>
            </a:p>
          </p:txBody>
        </p:sp>
        <p:sp>
          <p:nvSpPr>
            <p:cNvPr id="12" name="Freeform 38"/>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solidFill>
                  <a:srgbClr val="646464"/>
                </a:solidFill>
              </a:endParaRPr>
            </a:p>
          </p:txBody>
        </p:sp>
        <p:sp>
          <p:nvSpPr>
            <p:cNvPr id="13" name="Freeform 39"/>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solidFill>
                  <a:srgbClr val="646464"/>
                </a:solidFill>
              </a:endParaRPr>
            </a:p>
          </p:txBody>
        </p:sp>
        <p:sp>
          <p:nvSpPr>
            <p:cNvPr id="14" name="Freeform 40"/>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solidFill>
                  <a:srgbClr val="646464"/>
                </a:solidFill>
              </a:endParaRPr>
            </a:p>
          </p:txBody>
        </p:sp>
        <p:sp>
          <p:nvSpPr>
            <p:cNvPr id="15" name="Freeform 41"/>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solidFill>
                  <a:srgbClr val="646464"/>
                </a:solidFill>
              </a:endParaRPr>
            </a:p>
          </p:txBody>
        </p:sp>
        <p:sp>
          <p:nvSpPr>
            <p:cNvPr id="16" name="Freeform 42"/>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646464"/>
                </a:solidFill>
              </a:endParaRPr>
            </a:p>
          </p:txBody>
        </p:sp>
        <p:sp>
          <p:nvSpPr>
            <p:cNvPr id="17" name="Freeform 43"/>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solidFill>
                  <a:srgbClr val="646464"/>
                </a:solidFill>
              </a:endParaRPr>
            </a:p>
          </p:txBody>
        </p:sp>
        <p:sp>
          <p:nvSpPr>
            <p:cNvPr id="18" name="Freeform 44"/>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solidFill>
                  <a:srgbClr val="646464"/>
                </a:solidFill>
              </a:endParaRPr>
            </a:p>
          </p:txBody>
        </p:sp>
        <p:sp>
          <p:nvSpPr>
            <p:cNvPr id="19" name="Freeform 45"/>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solidFill>
                  <a:srgbClr val="646464"/>
                </a:solidFill>
              </a:endParaRPr>
            </a:p>
          </p:txBody>
        </p:sp>
        <p:sp>
          <p:nvSpPr>
            <p:cNvPr id="20" name="Freeform 46"/>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solidFill>
                  <a:srgbClr val="646464"/>
                </a:solidFill>
              </a:endParaRPr>
            </a:p>
          </p:txBody>
        </p:sp>
        <p:sp>
          <p:nvSpPr>
            <p:cNvPr id="21" name="Freeform 47"/>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solidFill>
                  <a:srgbClr val="646464"/>
                </a:solidFill>
              </a:endParaRPr>
            </a:p>
          </p:txBody>
        </p:sp>
        <p:sp>
          <p:nvSpPr>
            <p:cNvPr id="22" name="Freeform 48"/>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solidFill>
                  <a:srgbClr val="646464"/>
                </a:solidFill>
              </a:endParaRPr>
            </a:p>
          </p:txBody>
        </p:sp>
        <p:sp>
          <p:nvSpPr>
            <p:cNvPr id="23" name="Freeform 49"/>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solidFill>
                  <a:srgbClr val="646464"/>
                </a:solidFill>
              </a:endParaRPr>
            </a:p>
          </p:txBody>
        </p:sp>
        <p:sp>
          <p:nvSpPr>
            <p:cNvPr id="24" name="Freeform 50"/>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solidFill>
                  <a:srgbClr val="646464"/>
                </a:solidFill>
              </a:endParaRPr>
            </a:p>
          </p:txBody>
        </p:sp>
        <p:sp>
          <p:nvSpPr>
            <p:cNvPr id="25" name="Freeform 51"/>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solidFill>
                  <a:srgbClr val="646464"/>
                </a:solidFill>
              </a:endParaRPr>
            </a:p>
          </p:txBody>
        </p:sp>
        <p:sp>
          <p:nvSpPr>
            <p:cNvPr id="26" name="Freeform 52"/>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solidFill>
                  <a:srgbClr val="646464"/>
                </a:solidFill>
              </a:endParaRPr>
            </a:p>
          </p:txBody>
        </p:sp>
        <p:sp>
          <p:nvSpPr>
            <p:cNvPr id="27" name="Freeform 53"/>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solidFill>
                  <a:srgbClr val="646464"/>
                </a:solidFill>
              </a:endParaRPr>
            </a:p>
          </p:txBody>
        </p:sp>
        <p:sp>
          <p:nvSpPr>
            <p:cNvPr id="28" name="Freeform 54"/>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646464"/>
                </a:solidFill>
              </a:endParaRPr>
            </a:p>
          </p:txBody>
        </p:sp>
        <p:sp>
          <p:nvSpPr>
            <p:cNvPr id="29" name="Freeform 55"/>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solidFill>
                  <a:srgbClr val="646464"/>
                </a:solidFill>
              </a:endParaRPr>
            </a:p>
          </p:txBody>
        </p:sp>
        <p:sp>
          <p:nvSpPr>
            <p:cNvPr id="30" name="Freeform 56"/>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solidFill>
                  <a:srgbClr val="646464"/>
                </a:solidFill>
              </a:endParaRPr>
            </a:p>
          </p:txBody>
        </p:sp>
        <p:sp>
          <p:nvSpPr>
            <p:cNvPr id="31" name="Freeform 57"/>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solidFill>
                  <a:srgbClr val="646464"/>
                </a:solidFill>
              </a:endParaRPr>
            </a:p>
          </p:txBody>
        </p:sp>
        <p:sp>
          <p:nvSpPr>
            <p:cNvPr id="32" name="Freeform 58"/>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solidFill>
                  <a:srgbClr val="646464"/>
                </a:solidFill>
              </a:endParaRPr>
            </a:p>
          </p:txBody>
        </p:sp>
        <p:sp>
          <p:nvSpPr>
            <p:cNvPr id="33" name="Freeform 59"/>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solidFill>
                  <a:srgbClr val="646464"/>
                </a:solidFill>
              </a:endParaRPr>
            </a:p>
          </p:txBody>
        </p:sp>
        <p:sp>
          <p:nvSpPr>
            <p:cNvPr id="34" name="Freeform 60"/>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solidFill>
                  <a:srgbClr val="646464"/>
                </a:solidFill>
              </a:endParaRPr>
            </a:p>
          </p:txBody>
        </p:sp>
        <p:sp>
          <p:nvSpPr>
            <p:cNvPr id="35" name="Freeform 61"/>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solidFill>
                  <a:srgbClr val="646464"/>
                </a:solidFill>
              </a:endParaRPr>
            </a:p>
          </p:txBody>
        </p:sp>
      </p:gr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7" r:id="rId11"/>
    <p:sldLayoutId id="2147483798" r:id="rId12"/>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000" b="1">
          <a:solidFill>
            <a:schemeClr val="bg1"/>
          </a:solidFill>
          <a:latin typeface="+mj-lt"/>
          <a:ea typeface="+mj-ea"/>
          <a:cs typeface="+mj-cs"/>
        </a:defRPr>
      </a:lvl1pPr>
      <a:lvl2pPr algn="l" rtl="0" eaLnBrk="1" fontAlgn="base" hangingPunct="1">
        <a:lnSpc>
          <a:spcPct val="85000"/>
        </a:lnSpc>
        <a:spcBef>
          <a:spcPct val="0"/>
        </a:spcBef>
        <a:spcAft>
          <a:spcPct val="0"/>
        </a:spcAft>
        <a:defRPr sz="3000" b="1">
          <a:solidFill>
            <a:srgbClr val="646464"/>
          </a:solidFill>
          <a:latin typeface="Arial" charset="0"/>
        </a:defRPr>
      </a:lvl2pPr>
      <a:lvl3pPr algn="l" rtl="0" eaLnBrk="1" fontAlgn="base" hangingPunct="1">
        <a:lnSpc>
          <a:spcPct val="85000"/>
        </a:lnSpc>
        <a:spcBef>
          <a:spcPct val="0"/>
        </a:spcBef>
        <a:spcAft>
          <a:spcPct val="0"/>
        </a:spcAft>
        <a:defRPr sz="3000" b="1">
          <a:solidFill>
            <a:srgbClr val="646464"/>
          </a:solidFill>
          <a:latin typeface="Arial" charset="0"/>
        </a:defRPr>
      </a:lvl3pPr>
      <a:lvl4pPr algn="l" rtl="0" eaLnBrk="1" fontAlgn="base" hangingPunct="1">
        <a:lnSpc>
          <a:spcPct val="85000"/>
        </a:lnSpc>
        <a:spcBef>
          <a:spcPct val="0"/>
        </a:spcBef>
        <a:spcAft>
          <a:spcPct val="0"/>
        </a:spcAft>
        <a:defRPr sz="3000" b="1">
          <a:solidFill>
            <a:srgbClr val="646464"/>
          </a:solidFill>
          <a:latin typeface="Arial" charset="0"/>
        </a:defRPr>
      </a:lvl4pPr>
      <a:lvl5pPr algn="l" rtl="0" eaLnBrk="1" fontAlgn="base" hangingPunct="1">
        <a:lnSpc>
          <a:spcPct val="85000"/>
        </a:lnSpc>
        <a:spcBef>
          <a:spcPct val="0"/>
        </a:spcBef>
        <a:spcAft>
          <a:spcPct val="0"/>
        </a:spcAft>
        <a:defRPr sz="3000" b="1">
          <a:solidFill>
            <a:srgbClr val="646464"/>
          </a:solidFill>
          <a:latin typeface="Arial" charset="0"/>
        </a:defRPr>
      </a:lvl5pPr>
      <a:lvl6pPr marL="457200" algn="l" rtl="0" eaLnBrk="1" fontAlgn="base" hangingPunct="1">
        <a:lnSpc>
          <a:spcPct val="85000"/>
        </a:lnSpc>
        <a:spcBef>
          <a:spcPct val="0"/>
        </a:spcBef>
        <a:spcAft>
          <a:spcPct val="0"/>
        </a:spcAft>
        <a:defRPr sz="3000" b="1">
          <a:solidFill>
            <a:srgbClr val="646464"/>
          </a:solidFill>
          <a:latin typeface="Arial" charset="0"/>
        </a:defRPr>
      </a:lvl6pPr>
      <a:lvl7pPr marL="914400" algn="l" rtl="0" eaLnBrk="1" fontAlgn="base" hangingPunct="1">
        <a:lnSpc>
          <a:spcPct val="85000"/>
        </a:lnSpc>
        <a:spcBef>
          <a:spcPct val="0"/>
        </a:spcBef>
        <a:spcAft>
          <a:spcPct val="0"/>
        </a:spcAft>
        <a:defRPr sz="3000" b="1">
          <a:solidFill>
            <a:srgbClr val="646464"/>
          </a:solidFill>
          <a:latin typeface="Arial" charset="0"/>
        </a:defRPr>
      </a:lvl7pPr>
      <a:lvl8pPr marL="1371600" algn="l" rtl="0" eaLnBrk="1" fontAlgn="base" hangingPunct="1">
        <a:lnSpc>
          <a:spcPct val="85000"/>
        </a:lnSpc>
        <a:spcBef>
          <a:spcPct val="0"/>
        </a:spcBef>
        <a:spcAft>
          <a:spcPct val="0"/>
        </a:spcAft>
        <a:defRPr sz="3000" b="1">
          <a:solidFill>
            <a:srgbClr val="646464"/>
          </a:solidFill>
          <a:latin typeface="Arial" charset="0"/>
        </a:defRPr>
      </a:lvl8pPr>
      <a:lvl9pPr marL="1828800" algn="l" rtl="0" eaLnBrk="1" fontAlgn="base" hangingPunct="1">
        <a:lnSpc>
          <a:spcPct val="85000"/>
        </a:lnSpc>
        <a:spcBef>
          <a:spcPct val="0"/>
        </a:spcBef>
        <a:spcAft>
          <a:spcPct val="0"/>
        </a:spcAft>
        <a:defRPr sz="3000" b="1">
          <a:solidFill>
            <a:srgbClr val="646464"/>
          </a:solidFill>
          <a:latin typeface="Arial" charset="0"/>
        </a:defRPr>
      </a:lvl9pPr>
    </p:titleStyle>
    <p:bodyStyle>
      <a:lvl1pPr marL="360363" indent="-360363" algn="l" rtl="0" eaLnBrk="1" fontAlgn="base" hangingPunct="1">
        <a:spcBef>
          <a:spcPct val="20000"/>
        </a:spcBef>
        <a:spcAft>
          <a:spcPct val="0"/>
        </a:spcAft>
        <a:buClr>
          <a:schemeClr val="accent2"/>
        </a:buClr>
        <a:buSzPct val="70000"/>
        <a:buFont typeface="Arial" charset="0"/>
        <a:buChar char="►"/>
        <a:defRPr sz="2400">
          <a:solidFill>
            <a:schemeClr val="bg1"/>
          </a:solidFill>
          <a:latin typeface="+mn-lt"/>
          <a:ea typeface="+mn-ea"/>
          <a:cs typeface="+mn-cs"/>
        </a:defRPr>
      </a:lvl1pPr>
      <a:lvl2pPr marL="717550" indent="-355600" algn="l" rtl="0" eaLnBrk="1" fontAlgn="base" hangingPunct="1">
        <a:spcBef>
          <a:spcPct val="20000"/>
        </a:spcBef>
        <a:spcAft>
          <a:spcPct val="0"/>
        </a:spcAft>
        <a:buClr>
          <a:schemeClr val="accent2"/>
        </a:buClr>
        <a:buSzPct val="70000"/>
        <a:buFont typeface="Arial" charset="0"/>
        <a:buChar char="►"/>
        <a:defRPr sz="2000">
          <a:solidFill>
            <a:schemeClr val="bg1"/>
          </a:solidFill>
          <a:latin typeface="+mn-lt"/>
        </a:defRPr>
      </a:lvl2pPr>
      <a:lvl3pPr marL="1081088" indent="-361950" algn="l" rtl="0" eaLnBrk="1" fontAlgn="base" hangingPunct="1">
        <a:spcBef>
          <a:spcPct val="20000"/>
        </a:spcBef>
        <a:spcAft>
          <a:spcPct val="0"/>
        </a:spcAft>
        <a:buClr>
          <a:schemeClr val="accent2"/>
        </a:buClr>
        <a:buSzPct val="70000"/>
        <a:buFont typeface="Arial" charset="0"/>
        <a:buChar char="►"/>
        <a:defRPr>
          <a:solidFill>
            <a:schemeClr val="bg1"/>
          </a:solidFill>
          <a:latin typeface="+mn-lt"/>
        </a:defRPr>
      </a:lvl3pPr>
      <a:lvl4pPr marL="1441450" indent="-358775"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4pPr>
      <a:lvl5pPr marL="1800225" indent="-357188"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5pPr>
      <a:lvl6pPr marL="22574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6pPr>
      <a:lvl7pPr marL="27146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7pPr>
      <a:lvl8pPr marL="31718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8pPr>
      <a:lvl9pPr marL="36290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solidFill>
          <a:schemeClr val="tx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0025"/>
            <a:ext cx="8232775" cy="863600"/>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p>
            <a:pPr lvl="0"/>
            <a:r>
              <a:rPr lang="en-US" noProof="0" smtClean="0"/>
              <a:t>Click to edit Master title style</a:t>
            </a:r>
            <a:endParaRPr lang="en-US" noProof="0" dirty="0" smtClean="0"/>
          </a:p>
        </p:txBody>
      </p:sp>
      <p:sp>
        <p:nvSpPr>
          <p:cNvPr id="1027" name="Rectangle 3"/>
          <p:cNvSpPr>
            <a:spLocks noGrp="1" noChangeArrowheads="1"/>
          </p:cNvSpPr>
          <p:nvPr>
            <p:ph type="body" idx="1"/>
          </p:nvPr>
        </p:nvSpPr>
        <p:spPr bwMode="auto">
          <a:xfrm>
            <a:off x="455613" y="1412875"/>
            <a:ext cx="8234362" cy="4519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033" name="Rectangle 9"/>
          <p:cNvSpPr>
            <a:spLocks noChangeArrowheads="1"/>
          </p:cNvSpPr>
          <p:nvPr/>
        </p:nvSpPr>
        <p:spPr bwMode="auto">
          <a:xfrm>
            <a:off x="457200" y="6419850"/>
            <a:ext cx="663575" cy="196850"/>
          </a:xfrm>
          <a:prstGeom prst="rect">
            <a:avLst/>
          </a:prstGeom>
          <a:noFill/>
          <a:ln w="9525">
            <a:noFill/>
            <a:miter lim="800000"/>
            <a:headEnd/>
            <a:tailEnd/>
          </a:ln>
          <a:effectLst/>
        </p:spPr>
        <p:txBody>
          <a:bodyPr lIns="0" tIns="0" rIns="0" bIns="0"/>
          <a:lstStyle/>
          <a:p>
            <a:r>
              <a:rPr lang="en-US" sz="1100" dirty="0">
                <a:solidFill>
                  <a:srgbClr val="646464"/>
                </a:solidFill>
                <a:cs typeface="Arial" charset="0"/>
              </a:rPr>
              <a:t>Page </a:t>
            </a:r>
            <a:fld id="{176C9665-13A1-4E4A-84AC-67452C24411B}" type="slidenum">
              <a:rPr lang="en-US" sz="1100">
                <a:solidFill>
                  <a:srgbClr val="646464"/>
                </a:solidFill>
                <a:cs typeface="Arial" charset="0"/>
              </a:rPr>
              <a:pPr/>
              <a:t>‹#›</a:t>
            </a:fld>
            <a:endParaRPr lang="en-US" sz="1100" dirty="0">
              <a:solidFill>
                <a:srgbClr val="646464"/>
              </a:solidFill>
              <a:cs typeface="Arial" charset="0"/>
            </a:endParaRPr>
          </a:p>
        </p:txBody>
      </p:sp>
      <p:sp>
        <p:nvSpPr>
          <p:cNvPr id="1034" name="Line 10"/>
          <p:cNvSpPr>
            <a:spLocks noChangeShapeType="1"/>
          </p:cNvSpPr>
          <p:nvPr/>
        </p:nvSpPr>
        <p:spPr bwMode="auto">
          <a:xfrm>
            <a:off x="455613" y="1042988"/>
            <a:ext cx="8229600" cy="0"/>
          </a:xfrm>
          <a:prstGeom prst="line">
            <a:avLst/>
          </a:prstGeom>
          <a:noFill/>
          <a:ln w="19050">
            <a:solidFill>
              <a:schemeClr val="accent2"/>
            </a:solidFill>
            <a:round/>
            <a:headEnd/>
            <a:tailEnd/>
          </a:ln>
          <a:effectLst/>
        </p:spPr>
        <p:txBody>
          <a:bodyPr wrap="none" anchor="ctr"/>
          <a:lstStyle/>
          <a:p>
            <a:endParaRPr lang="en-US" dirty="0">
              <a:solidFill>
                <a:srgbClr val="646464"/>
              </a:solidFill>
            </a:endParaRPr>
          </a:p>
        </p:txBody>
      </p:sp>
      <p:sp>
        <p:nvSpPr>
          <p:cNvPr id="1035" name="Line 11"/>
          <p:cNvSpPr>
            <a:spLocks noChangeShapeType="1"/>
          </p:cNvSpPr>
          <p:nvPr/>
        </p:nvSpPr>
        <p:spPr bwMode="auto">
          <a:xfrm>
            <a:off x="455613" y="6243638"/>
            <a:ext cx="8229600" cy="0"/>
          </a:xfrm>
          <a:prstGeom prst="line">
            <a:avLst/>
          </a:prstGeom>
          <a:noFill/>
          <a:ln w="3175">
            <a:solidFill>
              <a:srgbClr val="646464"/>
            </a:solidFill>
            <a:round/>
            <a:headEnd/>
            <a:tailEnd/>
          </a:ln>
          <a:effectLst/>
        </p:spPr>
        <p:txBody>
          <a:bodyPr wrap="none" anchor="ctr"/>
          <a:lstStyle/>
          <a:p>
            <a:endParaRPr lang="en-US" dirty="0">
              <a:solidFill>
                <a:srgbClr val="646464"/>
              </a:solidFill>
            </a:endParaRPr>
          </a:p>
        </p:txBody>
      </p:sp>
      <p:sp>
        <p:nvSpPr>
          <p:cNvPr id="1036" name="Line 12"/>
          <p:cNvSpPr>
            <a:spLocks noChangeShapeType="1"/>
          </p:cNvSpPr>
          <p:nvPr/>
        </p:nvSpPr>
        <p:spPr bwMode="auto">
          <a:xfrm>
            <a:off x="455613" y="200025"/>
            <a:ext cx="8229600" cy="0"/>
          </a:xfrm>
          <a:prstGeom prst="line">
            <a:avLst/>
          </a:prstGeom>
          <a:noFill/>
          <a:ln w="6350">
            <a:solidFill>
              <a:srgbClr val="646464"/>
            </a:solidFill>
            <a:round/>
            <a:headEnd/>
            <a:tailEnd/>
          </a:ln>
          <a:effectLst/>
        </p:spPr>
        <p:txBody>
          <a:bodyPr wrap="none" anchor="ctr"/>
          <a:lstStyle/>
          <a:p>
            <a:endParaRPr lang="en-US" dirty="0">
              <a:solidFill>
                <a:srgbClr val="646464"/>
              </a:solidFill>
            </a:endParaRPr>
          </a:p>
        </p:txBody>
      </p:sp>
      <p:grpSp>
        <p:nvGrpSpPr>
          <p:cNvPr id="2" name="Group 62"/>
          <p:cNvGrpSpPr>
            <a:grpSpLocks/>
          </p:cNvGrpSpPr>
          <p:nvPr/>
        </p:nvGrpSpPr>
        <p:grpSpPr bwMode="auto">
          <a:xfrm>
            <a:off x="7191375" y="6380163"/>
            <a:ext cx="1484313" cy="334962"/>
            <a:chOff x="4554" y="4058"/>
            <a:chExt cx="935" cy="211"/>
          </a:xfrm>
          <a:solidFill>
            <a:schemeClr val="tx1"/>
          </a:solidFill>
        </p:grpSpPr>
        <p:sp>
          <p:nvSpPr>
            <p:cNvPr id="11" name="Freeform 37"/>
            <p:cNvSpPr>
              <a:spLocks noEditPoints="1"/>
            </p:cNvSpPr>
            <p:nvPr userDrawn="1"/>
          </p:nvSpPr>
          <p:spPr bwMode="black">
            <a:xfrm>
              <a:off x="4554" y="4058"/>
              <a:ext cx="118" cy="99"/>
            </a:xfrm>
            <a:custGeom>
              <a:avLst/>
              <a:gdLst/>
              <a:ahLst/>
              <a:cxnLst>
                <a:cxn ang="0">
                  <a:pos x="164" y="0"/>
                </a:cxn>
                <a:cxn ang="0">
                  <a:pos x="138" y="129"/>
                </a:cxn>
                <a:cxn ang="0">
                  <a:pos x="108" y="129"/>
                </a:cxn>
                <a:cxn ang="0">
                  <a:pos x="132" y="0"/>
                </a:cxn>
                <a:cxn ang="0">
                  <a:pos x="164" y="0"/>
                </a:cxn>
                <a:cxn ang="0">
                  <a:pos x="116" y="0"/>
                </a:cxn>
                <a:cxn ang="0">
                  <a:pos x="110" y="32"/>
                </a:cxn>
                <a:cxn ang="0">
                  <a:pos x="27" y="32"/>
                </a:cxn>
                <a:cxn ang="0">
                  <a:pos x="33" y="0"/>
                </a:cxn>
                <a:cxn ang="0">
                  <a:pos x="116" y="0"/>
                </a:cxn>
                <a:cxn ang="0">
                  <a:pos x="211" y="0"/>
                </a:cxn>
                <a:cxn ang="0">
                  <a:pos x="176" y="177"/>
                </a:cxn>
                <a:cxn ang="0">
                  <a:pos x="0" y="177"/>
                </a:cxn>
                <a:cxn ang="0">
                  <a:pos x="7" y="145"/>
                </a:cxn>
                <a:cxn ang="0">
                  <a:pos x="152" y="145"/>
                </a:cxn>
                <a:cxn ang="0">
                  <a:pos x="181" y="0"/>
                </a:cxn>
                <a:cxn ang="0">
                  <a:pos x="211" y="0"/>
                </a:cxn>
                <a:cxn ang="0">
                  <a:pos x="106" y="48"/>
                </a:cxn>
                <a:cxn ang="0">
                  <a:pos x="100" y="80"/>
                </a:cxn>
                <a:cxn ang="0">
                  <a:pos x="18" y="80"/>
                </a:cxn>
                <a:cxn ang="0">
                  <a:pos x="24" y="48"/>
                </a:cxn>
                <a:cxn ang="0">
                  <a:pos x="106" y="48"/>
                </a:cxn>
                <a:cxn ang="0">
                  <a:pos x="97" y="97"/>
                </a:cxn>
                <a:cxn ang="0">
                  <a:pos x="91" y="129"/>
                </a:cxn>
                <a:cxn ang="0">
                  <a:pos x="10" y="129"/>
                </a:cxn>
                <a:cxn ang="0">
                  <a:pos x="14" y="97"/>
                </a:cxn>
                <a:cxn ang="0">
                  <a:pos x="97" y="97"/>
                </a:cxn>
              </a:cxnLst>
              <a:rect l="0" t="0" r="r" b="b"/>
              <a:pathLst>
                <a:path w="211" h="177">
                  <a:moveTo>
                    <a:pt x="164" y="0"/>
                  </a:moveTo>
                  <a:lnTo>
                    <a:pt x="138" y="129"/>
                  </a:lnTo>
                  <a:lnTo>
                    <a:pt x="108" y="129"/>
                  </a:lnTo>
                  <a:lnTo>
                    <a:pt x="132" y="0"/>
                  </a:lnTo>
                  <a:lnTo>
                    <a:pt x="164" y="0"/>
                  </a:lnTo>
                  <a:close/>
                  <a:moveTo>
                    <a:pt x="116" y="0"/>
                  </a:moveTo>
                  <a:lnTo>
                    <a:pt x="110" y="32"/>
                  </a:lnTo>
                  <a:lnTo>
                    <a:pt x="27" y="32"/>
                  </a:lnTo>
                  <a:lnTo>
                    <a:pt x="33" y="0"/>
                  </a:lnTo>
                  <a:lnTo>
                    <a:pt x="116" y="0"/>
                  </a:lnTo>
                  <a:close/>
                  <a:moveTo>
                    <a:pt x="211" y="0"/>
                  </a:moveTo>
                  <a:lnTo>
                    <a:pt x="176" y="177"/>
                  </a:lnTo>
                  <a:lnTo>
                    <a:pt x="0" y="177"/>
                  </a:lnTo>
                  <a:lnTo>
                    <a:pt x="7" y="145"/>
                  </a:lnTo>
                  <a:lnTo>
                    <a:pt x="152" y="145"/>
                  </a:lnTo>
                  <a:lnTo>
                    <a:pt x="181" y="0"/>
                  </a:lnTo>
                  <a:lnTo>
                    <a:pt x="211" y="0"/>
                  </a:lnTo>
                  <a:close/>
                  <a:moveTo>
                    <a:pt x="106" y="48"/>
                  </a:moveTo>
                  <a:lnTo>
                    <a:pt x="100" y="80"/>
                  </a:lnTo>
                  <a:lnTo>
                    <a:pt x="18" y="80"/>
                  </a:lnTo>
                  <a:lnTo>
                    <a:pt x="24" y="48"/>
                  </a:lnTo>
                  <a:lnTo>
                    <a:pt x="106" y="48"/>
                  </a:lnTo>
                  <a:close/>
                  <a:moveTo>
                    <a:pt x="97" y="97"/>
                  </a:moveTo>
                  <a:lnTo>
                    <a:pt x="91" y="129"/>
                  </a:lnTo>
                  <a:lnTo>
                    <a:pt x="10" y="129"/>
                  </a:lnTo>
                  <a:lnTo>
                    <a:pt x="14" y="97"/>
                  </a:lnTo>
                  <a:lnTo>
                    <a:pt x="97" y="97"/>
                  </a:lnTo>
                  <a:close/>
                </a:path>
              </a:pathLst>
            </a:custGeom>
            <a:grpFill/>
            <a:ln w="9525">
              <a:noFill/>
              <a:round/>
              <a:headEnd/>
              <a:tailEnd/>
            </a:ln>
          </p:spPr>
          <p:txBody>
            <a:bodyPr/>
            <a:lstStyle/>
            <a:p>
              <a:endParaRPr lang="en-GB" dirty="0">
                <a:solidFill>
                  <a:srgbClr val="646464"/>
                </a:solidFill>
              </a:endParaRPr>
            </a:p>
          </p:txBody>
        </p:sp>
        <p:sp>
          <p:nvSpPr>
            <p:cNvPr id="12" name="Freeform 38"/>
            <p:cNvSpPr>
              <a:spLocks noEditPoints="1"/>
            </p:cNvSpPr>
            <p:nvPr userDrawn="1"/>
          </p:nvSpPr>
          <p:spPr bwMode="black">
            <a:xfrm>
              <a:off x="4690" y="4058"/>
              <a:ext cx="799" cy="102"/>
            </a:xfrm>
            <a:custGeom>
              <a:avLst/>
              <a:gdLst/>
              <a:ahLst/>
              <a:cxnLst>
                <a:cxn ang="0">
                  <a:pos x="909" y="167"/>
                </a:cxn>
                <a:cxn ang="0">
                  <a:pos x="895" y="108"/>
                </a:cxn>
                <a:cxn ang="0">
                  <a:pos x="955" y="56"/>
                </a:cxn>
                <a:cxn ang="0">
                  <a:pos x="979" y="94"/>
                </a:cxn>
                <a:cxn ang="0">
                  <a:pos x="1351" y="49"/>
                </a:cxn>
                <a:cxn ang="0">
                  <a:pos x="1295" y="140"/>
                </a:cxn>
                <a:cxn ang="0">
                  <a:pos x="1357" y="181"/>
                </a:cxn>
                <a:cxn ang="0">
                  <a:pos x="1384" y="162"/>
                </a:cxn>
                <a:cxn ang="0">
                  <a:pos x="1338" y="162"/>
                </a:cxn>
                <a:cxn ang="0">
                  <a:pos x="1328" y="103"/>
                </a:cxn>
                <a:cxn ang="0">
                  <a:pos x="1395" y="56"/>
                </a:cxn>
                <a:cxn ang="0">
                  <a:pos x="1420" y="49"/>
                </a:cxn>
                <a:cxn ang="0">
                  <a:pos x="1192" y="46"/>
                </a:cxn>
                <a:cxn ang="0">
                  <a:pos x="1282" y="46"/>
                </a:cxn>
                <a:cxn ang="0">
                  <a:pos x="1111" y="153"/>
                </a:cxn>
                <a:cxn ang="0">
                  <a:pos x="1067" y="167"/>
                </a:cxn>
                <a:cxn ang="0">
                  <a:pos x="1049" y="134"/>
                </a:cxn>
                <a:cxn ang="0">
                  <a:pos x="1021" y="143"/>
                </a:cxn>
                <a:cxn ang="0">
                  <a:pos x="1071" y="181"/>
                </a:cxn>
                <a:cxn ang="0">
                  <a:pos x="1132" y="143"/>
                </a:cxn>
                <a:cxn ang="0">
                  <a:pos x="975" y="46"/>
                </a:cxn>
                <a:cxn ang="0">
                  <a:pos x="878" y="80"/>
                </a:cxn>
                <a:cxn ang="0">
                  <a:pos x="879" y="167"/>
                </a:cxn>
                <a:cxn ang="0">
                  <a:pos x="984" y="156"/>
                </a:cxn>
                <a:cxn ang="0">
                  <a:pos x="1000" y="64"/>
                </a:cxn>
                <a:cxn ang="0">
                  <a:pos x="829" y="80"/>
                </a:cxn>
                <a:cxn ang="0">
                  <a:pos x="795" y="100"/>
                </a:cxn>
                <a:cxn ang="0">
                  <a:pos x="721" y="99"/>
                </a:cxn>
                <a:cxn ang="0">
                  <a:pos x="698" y="65"/>
                </a:cxn>
                <a:cxn ang="0">
                  <a:pos x="668" y="40"/>
                </a:cxn>
                <a:cxn ang="0">
                  <a:pos x="630" y="69"/>
                </a:cxn>
                <a:cxn ang="0">
                  <a:pos x="603" y="126"/>
                </a:cxn>
                <a:cxn ang="0">
                  <a:pos x="602" y="172"/>
                </a:cxn>
                <a:cxn ang="0">
                  <a:pos x="659" y="170"/>
                </a:cxn>
                <a:cxn ang="0">
                  <a:pos x="478" y="45"/>
                </a:cxn>
                <a:cxn ang="0">
                  <a:pos x="559" y="61"/>
                </a:cxn>
                <a:cxn ang="0">
                  <a:pos x="435" y="43"/>
                </a:cxn>
                <a:cxn ang="0">
                  <a:pos x="383" y="81"/>
                </a:cxn>
                <a:cxn ang="0">
                  <a:pos x="416" y="129"/>
                </a:cxn>
                <a:cxn ang="0">
                  <a:pos x="421" y="162"/>
                </a:cxn>
                <a:cxn ang="0">
                  <a:pos x="378" y="148"/>
                </a:cxn>
                <a:cxn ang="0">
                  <a:pos x="407" y="180"/>
                </a:cxn>
                <a:cxn ang="0">
                  <a:pos x="453" y="130"/>
                </a:cxn>
                <a:cxn ang="0">
                  <a:pos x="410" y="84"/>
                </a:cxn>
                <a:cxn ang="0">
                  <a:pos x="422" y="56"/>
                </a:cxn>
                <a:cxn ang="0">
                  <a:pos x="464" y="53"/>
                </a:cxn>
                <a:cxn ang="0">
                  <a:pos x="273" y="46"/>
                </a:cxn>
                <a:cxn ang="0">
                  <a:pos x="364" y="46"/>
                </a:cxn>
                <a:cxn ang="0">
                  <a:pos x="216" y="177"/>
                </a:cxn>
                <a:cxn ang="0">
                  <a:pos x="226" y="73"/>
                </a:cxn>
                <a:cxn ang="0">
                  <a:pos x="194" y="46"/>
                </a:cxn>
                <a:cxn ang="0">
                  <a:pos x="102" y="156"/>
                </a:cxn>
                <a:cxn ang="0">
                  <a:pos x="118" y="73"/>
                </a:cxn>
                <a:cxn ang="0">
                  <a:pos x="127" y="22"/>
                </a:cxn>
                <a:cxn ang="0">
                  <a:pos x="654" y="69"/>
                </a:cxn>
                <a:cxn ang="0">
                  <a:pos x="679" y="53"/>
                </a:cxn>
                <a:cxn ang="0">
                  <a:pos x="645" y="164"/>
                </a:cxn>
                <a:cxn ang="0">
                  <a:pos x="621" y="132"/>
                </a:cxn>
                <a:cxn ang="0">
                  <a:pos x="645" y="164"/>
                </a:cxn>
                <a:cxn ang="0">
                  <a:pos x="181" y="59"/>
                </a:cxn>
                <a:cxn ang="0">
                  <a:pos x="192" y="94"/>
                </a:cxn>
              </a:cxnLst>
              <a:rect l="0" t="0" r="r" b="b"/>
              <a:pathLst>
                <a:path w="1430" h="181">
                  <a:moveTo>
                    <a:pt x="965" y="143"/>
                  </a:moveTo>
                  <a:lnTo>
                    <a:pt x="965" y="143"/>
                  </a:lnTo>
                  <a:lnTo>
                    <a:pt x="955" y="154"/>
                  </a:lnTo>
                  <a:lnTo>
                    <a:pt x="946" y="164"/>
                  </a:lnTo>
                  <a:lnTo>
                    <a:pt x="935" y="169"/>
                  </a:lnTo>
                  <a:lnTo>
                    <a:pt x="924" y="170"/>
                  </a:lnTo>
                  <a:lnTo>
                    <a:pt x="924" y="170"/>
                  </a:lnTo>
                  <a:lnTo>
                    <a:pt x="916" y="170"/>
                  </a:lnTo>
                  <a:lnTo>
                    <a:pt x="909" y="167"/>
                  </a:lnTo>
                  <a:lnTo>
                    <a:pt x="905" y="165"/>
                  </a:lnTo>
                  <a:lnTo>
                    <a:pt x="900" y="161"/>
                  </a:lnTo>
                  <a:lnTo>
                    <a:pt x="897" y="156"/>
                  </a:lnTo>
                  <a:lnTo>
                    <a:pt x="894" y="150"/>
                  </a:lnTo>
                  <a:lnTo>
                    <a:pt x="892" y="143"/>
                  </a:lnTo>
                  <a:lnTo>
                    <a:pt x="892" y="134"/>
                  </a:lnTo>
                  <a:lnTo>
                    <a:pt x="892" y="134"/>
                  </a:lnTo>
                  <a:lnTo>
                    <a:pt x="892" y="121"/>
                  </a:lnTo>
                  <a:lnTo>
                    <a:pt x="895" y="108"/>
                  </a:lnTo>
                  <a:lnTo>
                    <a:pt x="900" y="96"/>
                  </a:lnTo>
                  <a:lnTo>
                    <a:pt x="906" y="83"/>
                  </a:lnTo>
                  <a:lnTo>
                    <a:pt x="906" y="83"/>
                  </a:lnTo>
                  <a:lnTo>
                    <a:pt x="916" y="72"/>
                  </a:lnTo>
                  <a:lnTo>
                    <a:pt x="925" y="62"/>
                  </a:lnTo>
                  <a:lnTo>
                    <a:pt x="936" y="57"/>
                  </a:lnTo>
                  <a:lnTo>
                    <a:pt x="949" y="56"/>
                  </a:lnTo>
                  <a:lnTo>
                    <a:pt x="949" y="56"/>
                  </a:lnTo>
                  <a:lnTo>
                    <a:pt x="955" y="56"/>
                  </a:lnTo>
                  <a:lnTo>
                    <a:pt x="962" y="59"/>
                  </a:lnTo>
                  <a:lnTo>
                    <a:pt x="968" y="62"/>
                  </a:lnTo>
                  <a:lnTo>
                    <a:pt x="973" y="67"/>
                  </a:lnTo>
                  <a:lnTo>
                    <a:pt x="973" y="67"/>
                  </a:lnTo>
                  <a:lnTo>
                    <a:pt x="976" y="73"/>
                  </a:lnTo>
                  <a:lnTo>
                    <a:pt x="978" y="80"/>
                  </a:lnTo>
                  <a:lnTo>
                    <a:pt x="979" y="86"/>
                  </a:lnTo>
                  <a:lnTo>
                    <a:pt x="979" y="94"/>
                  </a:lnTo>
                  <a:lnTo>
                    <a:pt x="979" y="94"/>
                  </a:lnTo>
                  <a:lnTo>
                    <a:pt x="979" y="107"/>
                  </a:lnTo>
                  <a:lnTo>
                    <a:pt x="976" y="119"/>
                  </a:lnTo>
                  <a:lnTo>
                    <a:pt x="971" y="132"/>
                  </a:lnTo>
                  <a:lnTo>
                    <a:pt x="965" y="143"/>
                  </a:lnTo>
                  <a:lnTo>
                    <a:pt x="965" y="143"/>
                  </a:lnTo>
                  <a:close/>
                  <a:moveTo>
                    <a:pt x="1385" y="43"/>
                  </a:moveTo>
                  <a:lnTo>
                    <a:pt x="1385" y="43"/>
                  </a:lnTo>
                  <a:lnTo>
                    <a:pt x="1366" y="45"/>
                  </a:lnTo>
                  <a:lnTo>
                    <a:pt x="1351" y="49"/>
                  </a:lnTo>
                  <a:lnTo>
                    <a:pt x="1335" y="56"/>
                  </a:lnTo>
                  <a:lnTo>
                    <a:pt x="1322" y="67"/>
                  </a:lnTo>
                  <a:lnTo>
                    <a:pt x="1322" y="67"/>
                  </a:lnTo>
                  <a:lnTo>
                    <a:pt x="1309" y="80"/>
                  </a:lnTo>
                  <a:lnTo>
                    <a:pt x="1301" y="94"/>
                  </a:lnTo>
                  <a:lnTo>
                    <a:pt x="1295" y="111"/>
                  </a:lnTo>
                  <a:lnTo>
                    <a:pt x="1293" y="129"/>
                  </a:lnTo>
                  <a:lnTo>
                    <a:pt x="1293" y="129"/>
                  </a:lnTo>
                  <a:lnTo>
                    <a:pt x="1295" y="140"/>
                  </a:lnTo>
                  <a:lnTo>
                    <a:pt x="1298" y="151"/>
                  </a:lnTo>
                  <a:lnTo>
                    <a:pt x="1305" y="161"/>
                  </a:lnTo>
                  <a:lnTo>
                    <a:pt x="1314" y="169"/>
                  </a:lnTo>
                  <a:lnTo>
                    <a:pt x="1314" y="169"/>
                  </a:lnTo>
                  <a:lnTo>
                    <a:pt x="1324" y="173"/>
                  </a:lnTo>
                  <a:lnTo>
                    <a:pt x="1333" y="178"/>
                  </a:lnTo>
                  <a:lnTo>
                    <a:pt x="1344" y="180"/>
                  </a:lnTo>
                  <a:lnTo>
                    <a:pt x="1357" y="181"/>
                  </a:lnTo>
                  <a:lnTo>
                    <a:pt x="1357" y="181"/>
                  </a:lnTo>
                  <a:lnTo>
                    <a:pt x="1368" y="180"/>
                  </a:lnTo>
                  <a:lnTo>
                    <a:pt x="1381" y="178"/>
                  </a:lnTo>
                  <a:lnTo>
                    <a:pt x="1409" y="170"/>
                  </a:lnTo>
                  <a:lnTo>
                    <a:pt x="1420" y="119"/>
                  </a:lnTo>
                  <a:lnTo>
                    <a:pt x="1420" y="119"/>
                  </a:lnTo>
                  <a:lnTo>
                    <a:pt x="1408" y="121"/>
                  </a:lnTo>
                  <a:lnTo>
                    <a:pt x="1408" y="121"/>
                  </a:lnTo>
                  <a:lnTo>
                    <a:pt x="1392" y="119"/>
                  </a:lnTo>
                  <a:lnTo>
                    <a:pt x="1384" y="162"/>
                  </a:lnTo>
                  <a:lnTo>
                    <a:pt x="1384" y="162"/>
                  </a:lnTo>
                  <a:lnTo>
                    <a:pt x="1381" y="165"/>
                  </a:lnTo>
                  <a:lnTo>
                    <a:pt x="1374" y="167"/>
                  </a:lnTo>
                  <a:lnTo>
                    <a:pt x="1368" y="169"/>
                  </a:lnTo>
                  <a:lnTo>
                    <a:pt x="1357" y="169"/>
                  </a:lnTo>
                  <a:lnTo>
                    <a:pt x="1357" y="169"/>
                  </a:lnTo>
                  <a:lnTo>
                    <a:pt x="1351" y="167"/>
                  </a:lnTo>
                  <a:lnTo>
                    <a:pt x="1343" y="165"/>
                  </a:lnTo>
                  <a:lnTo>
                    <a:pt x="1338" y="162"/>
                  </a:lnTo>
                  <a:lnTo>
                    <a:pt x="1333" y="158"/>
                  </a:lnTo>
                  <a:lnTo>
                    <a:pt x="1333" y="158"/>
                  </a:lnTo>
                  <a:lnTo>
                    <a:pt x="1330" y="153"/>
                  </a:lnTo>
                  <a:lnTo>
                    <a:pt x="1327" y="146"/>
                  </a:lnTo>
                  <a:lnTo>
                    <a:pt x="1325" y="138"/>
                  </a:lnTo>
                  <a:lnTo>
                    <a:pt x="1325" y="130"/>
                  </a:lnTo>
                  <a:lnTo>
                    <a:pt x="1325" y="130"/>
                  </a:lnTo>
                  <a:lnTo>
                    <a:pt x="1325" y="118"/>
                  </a:lnTo>
                  <a:lnTo>
                    <a:pt x="1328" y="103"/>
                  </a:lnTo>
                  <a:lnTo>
                    <a:pt x="1333" y="92"/>
                  </a:lnTo>
                  <a:lnTo>
                    <a:pt x="1341" y="80"/>
                  </a:lnTo>
                  <a:lnTo>
                    <a:pt x="1341" y="80"/>
                  </a:lnTo>
                  <a:lnTo>
                    <a:pt x="1351" y="69"/>
                  </a:lnTo>
                  <a:lnTo>
                    <a:pt x="1360" y="61"/>
                  </a:lnTo>
                  <a:lnTo>
                    <a:pt x="1373" y="56"/>
                  </a:lnTo>
                  <a:lnTo>
                    <a:pt x="1385" y="54"/>
                  </a:lnTo>
                  <a:lnTo>
                    <a:pt x="1385" y="54"/>
                  </a:lnTo>
                  <a:lnTo>
                    <a:pt x="1395" y="56"/>
                  </a:lnTo>
                  <a:lnTo>
                    <a:pt x="1404" y="59"/>
                  </a:lnTo>
                  <a:lnTo>
                    <a:pt x="1404" y="59"/>
                  </a:lnTo>
                  <a:lnTo>
                    <a:pt x="1414" y="65"/>
                  </a:lnTo>
                  <a:lnTo>
                    <a:pt x="1417" y="70"/>
                  </a:lnTo>
                  <a:lnTo>
                    <a:pt x="1419" y="73"/>
                  </a:lnTo>
                  <a:lnTo>
                    <a:pt x="1422" y="73"/>
                  </a:lnTo>
                  <a:lnTo>
                    <a:pt x="1430" y="56"/>
                  </a:lnTo>
                  <a:lnTo>
                    <a:pt x="1430" y="56"/>
                  </a:lnTo>
                  <a:lnTo>
                    <a:pt x="1420" y="49"/>
                  </a:lnTo>
                  <a:lnTo>
                    <a:pt x="1411" y="46"/>
                  </a:lnTo>
                  <a:lnTo>
                    <a:pt x="1398" y="45"/>
                  </a:lnTo>
                  <a:lnTo>
                    <a:pt x="1385" y="43"/>
                  </a:lnTo>
                  <a:lnTo>
                    <a:pt x="1385" y="43"/>
                  </a:lnTo>
                  <a:close/>
                  <a:moveTo>
                    <a:pt x="1282" y="46"/>
                  </a:moveTo>
                  <a:lnTo>
                    <a:pt x="1282" y="46"/>
                  </a:lnTo>
                  <a:lnTo>
                    <a:pt x="1276" y="46"/>
                  </a:lnTo>
                  <a:lnTo>
                    <a:pt x="1257" y="134"/>
                  </a:lnTo>
                  <a:lnTo>
                    <a:pt x="1192" y="46"/>
                  </a:lnTo>
                  <a:lnTo>
                    <a:pt x="1174" y="46"/>
                  </a:lnTo>
                  <a:lnTo>
                    <a:pt x="1149" y="177"/>
                  </a:lnTo>
                  <a:lnTo>
                    <a:pt x="1165" y="177"/>
                  </a:lnTo>
                  <a:lnTo>
                    <a:pt x="1182" y="83"/>
                  </a:lnTo>
                  <a:lnTo>
                    <a:pt x="1249" y="177"/>
                  </a:lnTo>
                  <a:lnTo>
                    <a:pt x="1263" y="177"/>
                  </a:lnTo>
                  <a:lnTo>
                    <a:pt x="1290" y="46"/>
                  </a:lnTo>
                  <a:lnTo>
                    <a:pt x="1290" y="46"/>
                  </a:lnTo>
                  <a:lnTo>
                    <a:pt x="1282" y="46"/>
                  </a:lnTo>
                  <a:lnTo>
                    <a:pt x="1282" y="46"/>
                  </a:lnTo>
                  <a:close/>
                  <a:moveTo>
                    <a:pt x="1144" y="48"/>
                  </a:moveTo>
                  <a:lnTo>
                    <a:pt x="1144" y="48"/>
                  </a:lnTo>
                  <a:lnTo>
                    <a:pt x="1138" y="46"/>
                  </a:lnTo>
                  <a:lnTo>
                    <a:pt x="1120" y="132"/>
                  </a:lnTo>
                  <a:lnTo>
                    <a:pt x="1120" y="132"/>
                  </a:lnTo>
                  <a:lnTo>
                    <a:pt x="1117" y="140"/>
                  </a:lnTo>
                  <a:lnTo>
                    <a:pt x="1114" y="146"/>
                  </a:lnTo>
                  <a:lnTo>
                    <a:pt x="1111" y="153"/>
                  </a:lnTo>
                  <a:lnTo>
                    <a:pt x="1105" y="158"/>
                  </a:lnTo>
                  <a:lnTo>
                    <a:pt x="1105" y="158"/>
                  </a:lnTo>
                  <a:lnTo>
                    <a:pt x="1100" y="162"/>
                  </a:lnTo>
                  <a:lnTo>
                    <a:pt x="1092" y="165"/>
                  </a:lnTo>
                  <a:lnTo>
                    <a:pt x="1086" y="167"/>
                  </a:lnTo>
                  <a:lnTo>
                    <a:pt x="1078" y="169"/>
                  </a:lnTo>
                  <a:lnTo>
                    <a:pt x="1078" y="169"/>
                  </a:lnTo>
                  <a:lnTo>
                    <a:pt x="1071" y="169"/>
                  </a:lnTo>
                  <a:lnTo>
                    <a:pt x="1067" y="167"/>
                  </a:lnTo>
                  <a:lnTo>
                    <a:pt x="1062" y="164"/>
                  </a:lnTo>
                  <a:lnTo>
                    <a:pt x="1057" y="161"/>
                  </a:lnTo>
                  <a:lnTo>
                    <a:pt x="1057" y="161"/>
                  </a:lnTo>
                  <a:lnTo>
                    <a:pt x="1054" y="158"/>
                  </a:lnTo>
                  <a:lnTo>
                    <a:pt x="1051" y="153"/>
                  </a:lnTo>
                  <a:lnTo>
                    <a:pt x="1049" y="146"/>
                  </a:lnTo>
                  <a:lnTo>
                    <a:pt x="1049" y="142"/>
                  </a:lnTo>
                  <a:lnTo>
                    <a:pt x="1049" y="142"/>
                  </a:lnTo>
                  <a:lnTo>
                    <a:pt x="1049" y="134"/>
                  </a:lnTo>
                  <a:lnTo>
                    <a:pt x="1067" y="48"/>
                  </a:lnTo>
                  <a:lnTo>
                    <a:pt x="1067" y="48"/>
                  </a:lnTo>
                  <a:lnTo>
                    <a:pt x="1055" y="48"/>
                  </a:lnTo>
                  <a:lnTo>
                    <a:pt x="1055" y="48"/>
                  </a:lnTo>
                  <a:lnTo>
                    <a:pt x="1038" y="48"/>
                  </a:lnTo>
                  <a:lnTo>
                    <a:pt x="1022" y="134"/>
                  </a:lnTo>
                  <a:lnTo>
                    <a:pt x="1022" y="134"/>
                  </a:lnTo>
                  <a:lnTo>
                    <a:pt x="1021" y="143"/>
                  </a:lnTo>
                  <a:lnTo>
                    <a:pt x="1021" y="143"/>
                  </a:lnTo>
                  <a:lnTo>
                    <a:pt x="1022" y="153"/>
                  </a:lnTo>
                  <a:lnTo>
                    <a:pt x="1025" y="161"/>
                  </a:lnTo>
                  <a:lnTo>
                    <a:pt x="1030" y="167"/>
                  </a:lnTo>
                  <a:lnTo>
                    <a:pt x="1036" y="173"/>
                  </a:lnTo>
                  <a:lnTo>
                    <a:pt x="1036" y="173"/>
                  </a:lnTo>
                  <a:lnTo>
                    <a:pt x="1044" y="177"/>
                  </a:lnTo>
                  <a:lnTo>
                    <a:pt x="1052" y="178"/>
                  </a:lnTo>
                  <a:lnTo>
                    <a:pt x="1062" y="180"/>
                  </a:lnTo>
                  <a:lnTo>
                    <a:pt x="1071" y="181"/>
                  </a:lnTo>
                  <a:lnTo>
                    <a:pt x="1071" y="181"/>
                  </a:lnTo>
                  <a:lnTo>
                    <a:pt x="1082" y="180"/>
                  </a:lnTo>
                  <a:lnTo>
                    <a:pt x="1094" y="178"/>
                  </a:lnTo>
                  <a:lnTo>
                    <a:pt x="1103" y="173"/>
                  </a:lnTo>
                  <a:lnTo>
                    <a:pt x="1113" y="169"/>
                  </a:lnTo>
                  <a:lnTo>
                    <a:pt x="1113" y="169"/>
                  </a:lnTo>
                  <a:lnTo>
                    <a:pt x="1120" y="161"/>
                  </a:lnTo>
                  <a:lnTo>
                    <a:pt x="1127" y="153"/>
                  </a:lnTo>
                  <a:lnTo>
                    <a:pt x="1132" y="143"/>
                  </a:lnTo>
                  <a:lnTo>
                    <a:pt x="1135" y="132"/>
                  </a:lnTo>
                  <a:lnTo>
                    <a:pt x="1152" y="48"/>
                  </a:lnTo>
                  <a:lnTo>
                    <a:pt x="1152" y="48"/>
                  </a:lnTo>
                  <a:lnTo>
                    <a:pt x="1144" y="48"/>
                  </a:lnTo>
                  <a:lnTo>
                    <a:pt x="1144" y="48"/>
                  </a:lnTo>
                  <a:close/>
                  <a:moveTo>
                    <a:pt x="994" y="56"/>
                  </a:moveTo>
                  <a:lnTo>
                    <a:pt x="994" y="56"/>
                  </a:lnTo>
                  <a:lnTo>
                    <a:pt x="984" y="51"/>
                  </a:lnTo>
                  <a:lnTo>
                    <a:pt x="975" y="46"/>
                  </a:lnTo>
                  <a:lnTo>
                    <a:pt x="963" y="45"/>
                  </a:lnTo>
                  <a:lnTo>
                    <a:pt x="951" y="43"/>
                  </a:lnTo>
                  <a:lnTo>
                    <a:pt x="951" y="43"/>
                  </a:lnTo>
                  <a:lnTo>
                    <a:pt x="933" y="45"/>
                  </a:lnTo>
                  <a:lnTo>
                    <a:pt x="917" y="49"/>
                  </a:lnTo>
                  <a:lnTo>
                    <a:pt x="903" y="56"/>
                  </a:lnTo>
                  <a:lnTo>
                    <a:pt x="890" y="67"/>
                  </a:lnTo>
                  <a:lnTo>
                    <a:pt x="890" y="67"/>
                  </a:lnTo>
                  <a:lnTo>
                    <a:pt x="878" y="80"/>
                  </a:lnTo>
                  <a:lnTo>
                    <a:pt x="870" y="94"/>
                  </a:lnTo>
                  <a:lnTo>
                    <a:pt x="865" y="110"/>
                  </a:lnTo>
                  <a:lnTo>
                    <a:pt x="863" y="127"/>
                  </a:lnTo>
                  <a:lnTo>
                    <a:pt x="863" y="127"/>
                  </a:lnTo>
                  <a:lnTo>
                    <a:pt x="863" y="138"/>
                  </a:lnTo>
                  <a:lnTo>
                    <a:pt x="867" y="150"/>
                  </a:lnTo>
                  <a:lnTo>
                    <a:pt x="871" y="159"/>
                  </a:lnTo>
                  <a:lnTo>
                    <a:pt x="879" y="167"/>
                  </a:lnTo>
                  <a:lnTo>
                    <a:pt x="879" y="167"/>
                  </a:lnTo>
                  <a:lnTo>
                    <a:pt x="887" y="173"/>
                  </a:lnTo>
                  <a:lnTo>
                    <a:pt x="897" y="177"/>
                  </a:lnTo>
                  <a:lnTo>
                    <a:pt x="908" y="180"/>
                  </a:lnTo>
                  <a:lnTo>
                    <a:pt x="921" y="181"/>
                  </a:lnTo>
                  <a:lnTo>
                    <a:pt x="921" y="181"/>
                  </a:lnTo>
                  <a:lnTo>
                    <a:pt x="938" y="180"/>
                  </a:lnTo>
                  <a:lnTo>
                    <a:pt x="954" y="175"/>
                  </a:lnTo>
                  <a:lnTo>
                    <a:pt x="970" y="167"/>
                  </a:lnTo>
                  <a:lnTo>
                    <a:pt x="984" y="156"/>
                  </a:lnTo>
                  <a:lnTo>
                    <a:pt x="984" y="156"/>
                  </a:lnTo>
                  <a:lnTo>
                    <a:pt x="995" y="143"/>
                  </a:lnTo>
                  <a:lnTo>
                    <a:pt x="1003" y="129"/>
                  </a:lnTo>
                  <a:lnTo>
                    <a:pt x="1008" y="113"/>
                  </a:lnTo>
                  <a:lnTo>
                    <a:pt x="1009" y="96"/>
                  </a:lnTo>
                  <a:lnTo>
                    <a:pt x="1009" y="96"/>
                  </a:lnTo>
                  <a:lnTo>
                    <a:pt x="1009" y="84"/>
                  </a:lnTo>
                  <a:lnTo>
                    <a:pt x="1006" y="73"/>
                  </a:lnTo>
                  <a:lnTo>
                    <a:pt x="1000" y="64"/>
                  </a:lnTo>
                  <a:lnTo>
                    <a:pt x="994" y="56"/>
                  </a:lnTo>
                  <a:lnTo>
                    <a:pt x="994" y="56"/>
                  </a:lnTo>
                  <a:close/>
                  <a:moveTo>
                    <a:pt x="894" y="2"/>
                  </a:moveTo>
                  <a:lnTo>
                    <a:pt x="894" y="2"/>
                  </a:lnTo>
                  <a:lnTo>
                    <a:pt x="889" y="2"/>
                  </a:lnTo>
                  <a:lnTo>
                    <a:pt x="883" y="0"/>
                  </a:lnTo>
                  <a:lnTo>
                    <a:pt x="883" y="0"/>
                  </a:lnTo>
                  <a:lnTo>
                    <a:pt x="856" y="43"/>
                  </a:lnTo>
                  <a:lnTo>
                    <a:pt x="829" y="80"/>
                  </a:lnTo>
                  <a:lnTo>
                    <a:pt x="829" y="80"/>
                  </a:lnTo>
                  <a:lnTo>
                    <a:pt x="805" y="0"/>
                  </a:lnTo>
                  <a:lnTo>
                    <a:pt x="805" y="0"/>
                  </a:lnTo>
                  <a:lnTo>
                    <a:pt x="795" y="2"/>
                  </a:lnTo>
                  <a:lnTo>
                    <a:pt x="786" y="2"/>
                  </a:lnTo>
                  <a:lnTo>
                    <a:pt x="786" y="2"/>
                  </a:lnTo>
                  <a:lnTo>
                    <a:pt x="773" y="2"/>
                  </a:lnTo>
                  <a:lnTo>
                    <a:pt x="760" y="0"/>
                  </a:lnTo>
                  <a:lnTo>
                    <a:pt x="795" y="100"/>
                  </a:lnTo>
                  <a:lnTo>
                    <a:pt x="781" y="177"/>
                  </a:lnTo>
                  <a:lnTo>
                    <a:pt x="819" y="177"/>
                  </a:lnTo>
                  <a:lnTo>
                    <a:pt x="833" y="97"/>
                  </a:lnTo>
                  <a:lnTo>
                    <a:pt x="833" y="97"/>
                  </a:lnTo>
                  <a:lnTo>
                    <a:pt x="908" y="0"/>
                  </a:lnTo>
                  <a:lnTo>
                    <a:pt x="908" y="0"/>
                  </a:lnTo>
                  <a:lnTo>
                    <a:pt x="894" y="2"/>
                  </a:lnTo>
                  <a:lnTo>
                    <a:pt x="894" y="2"/>
                  </a:lnTo>
                  <a:close/>
                  <a:moveTo>
                    <a:pt x="721" y="99"/>
                  </a:moveTo>
                  <a:lnTo>
                    <a:pt x="721" y="99"/>
                  </a:lnTo>
                  <a:lnTo>
                    <a:pt x="705" y="119"/>
                  </a:lnTo>
                  <a:lnTo>
                    <a:pt x="691" y="135"/>
                  </a:lnTo>
                  <a:lnTo>
                    <a:pt x="667" y="99"/>
                  </a:lnTo>
                  <a:lnTo>
                    <a:pt x="667" y="99"/>
                  </a:lnTo>
                  <a:lnTo>
                    <a:pt x="681" y="89"/>
                  </a:lnTo>
                  <a:lnTo>
                    <a:pt x="691" y="80"/>
                  </a:lnTo>
                  <a:lnTo>
                    <a:pt x="697" y="70"/>
                  </a:lnTo>
                  <a:lnTo>
                    <a:pt x="698" y="65"/>
                  </a:lnTo>
                  <a:lnTo>
                    <a:pt x="698" y="62"/>
                  </a:lnTo>
                  <a:lnTo>
                    <a:pt x="698" y="62"/>
                  </a:lnTo>
                  <a:lnTo>
                    <a:pt x="698" y="56"/>
                  </a:lnTo>
                  <a:lnTo>
                    <a:pt x="697" y="53"/>
                  </a:lnTo>
                  <a:lnTo>
                    <a:pt x="695" y="48"/>
                  </a:lnTo>
                  <a:lnTo>
                    <a:pt x="692" y="45"/>
                  </a:lnTo>
                  <a:lnTo>
                    <a:pt x="687" y="43"/>
                  </a:lnTo>
                  <a:lnTo>
                    <a:pt x="683" y="41"/>
                  </a:lnTo>
                  <a:lnTo>
                    <a:pt x="668" y="40"/>
                  </a:lnTo>
                  <a:lnTo>
                    <a:pt x="668" y="40"/>
                  </a:lnTo>
                  <a:lnTo>
                    <a:pt x="660" y="40"/>
                  </a:lnTo>
                  <a:lnTo>
                    <a:pt x="654" y="41"/>
                  </a:lnTo>
                  <a:lnTo>
                    <a:pt x="646" y="45"/>
                  </a:lnTo>
                  <a:lnTo>
                    <a:pt x="641" y="49"/>
                  </a:lnTo>
                  <a:lnTo>
                    <a:pt x="641" y="49"/>
                  </a:lnTo>
                  <a:lnTo>
                    <a:pt x="635" y="56"/>
                  </a:lnTo>
                  <a:lnTo>
                    <a:pt x="632" y="62"/>
                  </a:lnTo>
                  <a:lnTo>
                    <a:pt x="630" y="69"/>
                  </a:lnTo>
                  <a:lnTo>
                    <a:pt x="629" y="76"/>
                  </a:lnTo>
                  <a:lnTo>
                    <a:pt x="629" y="76"/>
                  </a:lnTo>
                  <a:lnTo>
                    <a:pt x="629" y="83"/>
                  </a:lnTo>
                  <a:lnTo>
                    <a:pt x="630" y="89"/>
                  </a:lnTo>
                  <a:lnTo>
                    <a:pt x="637" y="103"/>
                  </a:lnTo>
                  <a:lnTo>
                    <a:pt x="637" y="103"/>
                  </a:lnTo>
                  <a:lnTo>
                    <a:pt x="618" y="115"/>
                  </a:lnTo>
                  <a:lnTo>
                    <a:pt x="610" y="119"/>
                  </a:lnTo>
                  <a:lnTo>
                    <a:pt x="603" y="126"/>
                  </a:lnTo>
                  <a:lnTo>
                    <a:pt x="599" y="132"/>
                  </a:lnTo>
                  <a:lnTo>
                    <a:pt x="595" y="137"/>
                  </a:lnTo>
                  <a:lnTo>
                    <a:pt x="592" y="143"/>
                  </a:lnTo>
                  <a:lnTo>
                    <a:pt x="592" y="150"/>
                  </a:lnTo>
                  <a:lnTo>
                    <a:pt x="592" y="150"/>
                  </a:lnTo>
                  <a:lnTo>
                    <a:pt x="592" y="156"/>
                  </a:lnTo>
                  <a:lnTo>
                    <a:pt x="595" y="162"/>
                  </a:lnTo>
                  <a:lnTo>
                    <a:pt x="599" y="167"/>
                  </a:lnTo>
                  <a:lnTo>
                    <a:pt x="602" y="172"/>
                  </a:lnTo>
                  <a:lnTo>
                    <a:pt x="602" y="172"/>
                  </a:lnTo>
                  <a:lnTo>
                    <a:pt x="606" y="175"/>
                  </a:lnTo>
                  <a:lnTo>
                    <a:pt x="613" y="177"/>
                  </a:lnTo>
                  <a:lnTo>
                    <a:pt x="619" y="178"/>
                  </a:lnTo>
                  <a:lnTo>
                    <a:pt x="626" y="178"/>
                  </a:lnTo>
                  <a:lnTo>
                    <a:pt x="626" y="178"/>
                  </a:lnTo>
                  <a:lnTo>
                    <a:pt x="637" y="178"/>
                  </a:lnTo>
                  <a:lnTo>
                    <a:pt x="648" y="175"/>
                  </a:lnTo>
                  <a:lnTo>
                    <a:pt x="659" y="170"/>
                  </a:lnTo>
                  <a:lnTo>
                    <a:pt x="672" y="162"/>
                  </a:lnTo>
                  <a:lnTo>
                    <a:pt x="679" y="177"/>
                  </a:lnTo>
                  <a:lnTo>
                    <a:pt x="718" y="177"/>
                  </a:lnTo>
                  <a:lnTo>
                    <a:pt x="695" y="145"/>
                  </a:lnTo>
                  <a:lnTo>
                    <a:pt x="695" y="145"/>
                  </a:lnTo>
                  <a:lnTo>
                    <a:pt x="730" y="110"/>
                  </a:lnTo>
                  <a:lnTo>
                    <a:pt x="721" y="99"/>
                  </a:lnTo>
                  <a:close/>
                  <a:moveTo>
                    <a:pt x="478" y="45"/>
                  </a:moveTo>
                  <a:lnTo>
                    <a:pt x="478" y="45"/>
                  </a:lnTo>
                  <a:lnTo>
                    <a:pt x="476" y="54"/>
                  </a:lnTo>
                  <a:lnTo>
                    <a:pt x="475" y="61"/>
                  </a:lnTo>
                  <a:lnTo>
                    <a:pt x="475" y="61"/>
                  </a:lnTo>
                  <a:lnTo>
                    <a:pt x="510" y="59"/>
                  </a:lnTo>
                  <a:lnTo>
                    <a:pt x="488" y="177"/>
                  </a:lnTo>
                  <a:lnTo>
                    <a:pt x="514" y="177"/>
                  </a:lnTo>
                  <a:lnTo>
                    <a:pt x="538" y="59"/>
                  </a:lnTo>
                  <a:lnTo>
                    <a:pt x="538" y="59"/>
                  </a:lnTo>
                  <a:lnTo>
                    <a:pt x="559" y="61"/>
                  </a:lnTo>
                  <a:lnTo>
                    <a:pt x="572" y="62"/>
                  </a:lnTo>
                  <a:lnTo>
                    <a:pt x="572" y="62"/>
                  </a:lnTo>
                  <a:lnTo>
                    <a:pt x="572" y="53"/>
                  </a:lnTo>
                  <a:lnTo>
                    <a:pt x="575" y="45"/>
                  </a:lnTo>
                  <a:lnTo>
                    <a:pt x="478" y="45"/>
                  </a:lnTo>
                  <a:close/>
                  <a:moveTo>
                    <a:pt x="449" y="46"/>
                  </a:moveTo>
                  <a:lnTo>
                    <a:pt x="449" y="46"/>
                  </a:lnTo>
                  <a:lnTo>
                    <a:pt x="441" y="43"/>
                  </a:lnTo>
                  <a:lnTo>
                    <a:pt x="435" y="43"/>
                  </a:lnTo>
                  <a:lnTo>
                    <a:pt x="435" y="43"/>
                  </a:lnTo>
                  <a:lnTo>
                    <a:pt x="424" y="45"/>
                  </a:lnTo>
                  <a:lnTo>
                    <a:pt x="415" y="46"/>
                  </a:lnTo>
                  <a:lnTo>
                    <a:pt x="407" y="51"/>
                  </a:lnTo>
                  <a:lnTo>
                    <a:pt x="399" y="56"/>
                  </a:lnTo>
                  <a:lnTo>
                    <a:pt x="399" y="56"/>
                  </a:lnTo>
                  <a:lnTo>
                    <a:pt x="391" y="64"/>
                  </a:lnTo>
                  <a:lnTo>
                    <a:pt x="386" y="72"/>
                  </a:lnTo>
                  <a:lnTo>
                    <a:pt x="383" y="81"/>
                  </a:lnTo>
                  <a:lnTo>
                    <a:pt x="383" y="91"/>
                  </a:lnTo>
                  <a:lnTo>
                    <a:pt x="383" y="91"/>
                  </a:lnTo>
                  <a:lnTo>
                    <a:pt x="383" y="97"/>
                  </a:lnTo>
                  <a:lnTo>
                    <a:pt x="386" y="103"/>
                  </a:lnTo>
                  <a:lnTo>
                    <a:pt x="389" y="110"/>
                  </a:lnTo>
                  <a:lnTo>
                    <a:pt x="394" y="115"/>
                  </a:lnTo>
                  <a:lnTo>
                    <a:pt x="394" y="115"/>
                  </a:lnTo>
                  <a:lnTo>
                    <a:pt x="416" y="129"/>
                  </a:lnTo>
                  <a:lnTo>
                    <a:pt x="416" y="129"/>
                  </a:lnTo>
                  <a:lnTo>
                    <a:pt x="421" y="132"/>
                  </a:lnTo>
                  <a:lnTo>
                    <a:pt x="426" y="137"/>
                  </a:lnTo>
                  <a:lnTo>
                    <a:pt x="427" y="142"/>
                  </a:lnTo>
                  <a:lnTo>
                    <a:pt x="429" y="145"/>
                  </a:lnTo>
                  <a:lnTo>
                    <a:pt x="429" y="145"/>
                  </a:lnTo>
                  <a:lnTo>
                    <a:pt x="427" y="150"/>
                  </a:lnTo>
                  <a:lnTo>
                    <a:pt x="426" y="154"/>
                  </a:lnTo>
                  <a:lnTo>
                    <a:pt x="424" y="159"/>
                  </a:lnTo>
                  <a:lnTo>
                    <a:pt x="421" y="162"/>
                  </a:lnTo>
                  <a:lnTo>
                    <a:pt x="421" y="162"/>
                  </a:lnTo>
                  <a:lnTo>
                    <a:pt x="411" y="167"/>
                  </a:lnTo>
                  <a:lnTo>
                    <a:pt x="402" y="169"/>
                  </a:lnTo>
                  <a:lnTo>
                    <a:pt x="402" y="169"/>
                  </a:lnTo>
                  <a:lnTo>
                    <a:pt x="391" y="167"/>
                  </a:lnTo>
                  <a:lnTo>
                    <a:pt x="384" y="164"/>
                  </a:lnTo>
                  <a:lnTo>
                    <a:pt x="381" y="161"/>
                  </a:lnTo>
                  <a:lnTo>
                    <a:pt x="380" y="158"/>
                  </a:lnTo>
                  <a:lnTo>
                    <a:pt x="378" y="148"/>
                  </a:lnTo>
                  <a:lnTo>
                    <a:pt x="376" y="148"/>
                  </a:lnTo>
                  <a:lnTo>
                    <a:pt x="365" y="172"/>
                  </a:lnTo>
                  <a:lnTo>
                    <a:pt x="365" y="172"/>
                  </a:lnTo>
                  <a:lnTo>
                    <a:pt x="370" y="177"/>
                  </a:lnTo>
                  <a:lnTo>
                    <a:pt x="378" y="178"/>
                  </a:lnTo>
                  <a:lnTo>
                    <a:pt x="386" y="180"/>
                  </a:lnTo>
                  <a:lnTo>
                    <a:pt x="395" y="181"/>
                  </a:lnTo>
                  <a:lnTo>
                    <a:pt x="395" y="181"/>
                  </a:lnTo>
                  <a:lnTo>
                    <a:pt x="407" y="180"/>
                  </a:lnTo>
                  <a:lnTo>
                    <a:pt x="418" y="178"/>
                  </a:lnTo>
                  <a:lnTo>
                    <a:pt x="427" y="173"/>
                  </a:lnTo>
                  <a:lnTo>
                    <a:pt x="435" y="167"/>
                  </a:lnTo>
                  <a:lnTo>
                    <a:pt x="435" y="167"/>
                  </a:lnTo>
                  <a:lnTo>
                    <a:pt x="443" y="161"/>
                  </a:lnTo>
                  <a:lnTo>
                    <a:pt x="449" y="151"/>
                  </a:lnTo>
                  <a:lnTo>
                    <a:pt x="453" y="142"/>
                  </a:lnTo>
                  <a:lnTo>
                    <a:pt x="453" y="130"/>
                  </a:lnTo>
                  <a:lnTo>
                    <a:pt x="453" y="130"/>
                  </a:lnTo>
                  <a:lnTo>
                    <a:pt x="453" y="124"/>
                  </a:lnTo>
                  <a:lnTo>
                    <a:pt x="449" y="118"/>
                  </a:lnTo>
                  <a:lnTo>
                    <a:pt x="446" y="111"/>
                  </a:lnTo>
                  <a:lnTo>
                    <a:pt x="441" y="107"/>
                  </a:lnTo>
                  <a:lnTo>
                    <a:pt x="441" y="107"/>
                  </a:lnTo>
                  <a:lnTo>
                    <a:pt x="419" y="92"/>
                  </a:lnTo>
                  <a:lnTo>
                    <a:pt x="419" y="92"/>
                  </a:lnTo>
                  <a:lnTo>
                    <a:pt x="415" y="89"/>
                  </a:lnTo>
                  <a:lnTo>
                    <a:pt x="410" y="84"/>
                  </a:lnTo>
                  <a:lnTo>
                    <a:pt x="408" y="80"/>
                  </a:lnTo>
                  <a:lnTo>
                    <a:pt x="407" y="75"/>
                  </a:lnTo>
                  <a:lnTo>
                    <a:pt x="407" y="75"/>
                  </a:lnTo>
                  <a:lnTo>
                    <a:pt x="408" y="72"/>
                  </a:lnTo>
                  <a:lnTo>
                    <a:pt x="408" y="67"/>
                  </a:lnTo>
                  <a:lnTo>
                    <a:pt x="411" y="64"/>
                  </a:lnTo>
                  <a:lnTo>
                    <a:pt x="415" y="61"/>
                  </a:lnTo>
                  <a:lnTo>
                    <a:pt x="415" y="61"/>
                  </a:lnTo>
                  <a:lnTo>
                    <a:pt x="422" y="56"/>
                  </a:lnTo>
                  <a:lnTo>
                    <a:pt x="432" y="54"/>
                  </a:lnTo>
                  <a:lnTo>
                    <a:pt x="432" y="54"/>
                  </a:lnTo>
                  <a:lnTo>
                    <a:pt x="438" y="56"/>
                  </a:lnTo>
                  <a:lnTo>
                    <a:pt x="445" y="59"/>
                  </a:lnTo>
                  <a:lnTo>
                    <a:pt x="445" y="59"/>
                  </a:lnTo>
                  <a:lnTo>
                    <a:pt x="449" y="64"/>
                  </a:lnTo>
                  <a:lnTo>
                    <a:pt x="451" y="72"/>
                  </a:lnTo>
                  <a:lnTo>
                    <a:pt x="454" y="72"/>
                  </a:lnTo>
                  <a:lnTo>
                    <a:pt x="464" y="53"/>
                  </a:lnTo>
                  <a:lnTo>
                    <a:pt x="464" y="53"/>
                  </a:lnTo>
                  <a:lnTo>
                    <a:pt x="459" y="49"/>
                  </a:lnTo>
                  <a:lnTo>
                    <a:pt x="449" y="46"/>
                  </a:lnTo>
                  <a:lnTo>
                    <a:pt x="449" y="46"/>
                  </a:lnTo>
                  <a:close/>
                  <a:moveTo>
                    <a:pt x="364" y="46"/>
                  </a:moveTo>
                  <a:lnTo>
                    <a:pt x="364" y="46"/>
                  </a:lnTo>
                  <a:lnTo>
                    <a:pt x="357" y="46"/>
                  </a:lnTo>
                  <a:lnTo>
                    <a:pt x="340" y="135"/>
                  </a:lnTo>
                  <a:lnTo>
                    <a:pt x="273" y="46"/>
                  </a:lnTo>
                  <a:lnTo>
                    <a:pt x="257" y="46"/>
                  </a:lnTo>
                  <a:lnTo>
                    <a:pt x="231" y="177"/>
                  </a:lnTo>
                  <a:lnTo>
                    <a:pt x="246" y="177"/>
                  </a:lnTo>
                  <a:lnTo>
                    <a:pt x="264" y="83"/>
                  </a:lnTo>
                  <a:lnTo>
                    <a:pt x="330" y="177"/>
                  </a:lnTo>
                  <a:lnTo>
                    <a:pt x="346" y="177"/>
                  </a:lnTo>
                  <a:lnTo>
                    <a:pt x="372" y="46"/>
                  </a:lnTo>
                  <a:lnTo>
                    <a:pt x="372" y="46"/>
                  </a:lnTo>
                  <a:lnTo>
                    <a:pt x="364" y="46"/>
                  </a:lnTo>
                  <a:lnTo>
                    <a:pt x="364" y="46"/>
                  </a:lnTo>
                  <a:close/>
                  <a:moveTo>
                    <a:pt x="194" y="46"/>
                  </a:moveTo>
                  <a:lnTo>
                    <a:pt x="143" y="46"/>
                  </a:lnTo>
                  <a:lnTo>
                    <a:pt x="118" y="177"/>
                  </a:lnTo>
                  <a:lnTo>
                    <a:pt x="146" y="177"/>
                  </a:lnTo>
                  <a:lnTo>
                    <a:pt x="158" y="118"/>
                  </a:lnTo>
                  <a:lnTo>
                    <a:pt x="161" y="118"/>
                  </a:lnTo>
                  <a:lnTo>
                    <a:pt x="183" y="177"/>
                  </a:lnTo>
                  <a:lnTo>
                    <a:pt x="216" y="177"/>
                  </a:lnTo>
                  <a:lnTo>
                    <a:pt x="188" y="113"/>
                  </a:lnTo>
                  <a:lnTo>
                    <a:pt x="188" y="113"/>
                  </a:lnTo>
                  <a:lnTo>
                    <a:pt x="204" y="107"/>
                  </a:lnTo>
                  <a:lnTo>
                    <a:pt x="215" y="99"/>
                  </a:lnTo>
                  <a:lnTo>
                    <a:pt x="215" y="99"/>
                  </a:lnTo>
                  <a:lnTo>
                    <a:pt x="219" y="94"/>
                  </a:lnTo>
                  <a:lnTo>
                    <a:pt x="223" y="88"/>
                  </a:lnTo>
                  <a:lnTo>
                    <a:pt x="226" y="81"/>
                  </a:lnTo>
                  <a:lnTo>
                    <a:pt x="226" y="73"/>
                  </a:lnTo>
                  <a:lnTo>
                    <a:pt x="226" y="73"/>
                  </a:lnTo>
                  <a:lnTo>
                    <a:pt x="226" y="67"/>
                  </a:lnTo>
                  <a:lnTo>
                    <a:pt x="224" y="61"/>
                  </a:lnTo>
                  <a:lnTo>
                    <a:pt x="221" y="57"/>
                  </a:lnTo>
                  <a:lnTo>
                    <a:pt x="218" y="53"/>
                  </a:lnTo>
                  <a:lnTo>
                    <a:pt x="213" y="49"/>
                  </a:lnTo>
                  <a:lnTo>
                    <a:pt x="208" y="48"/>
                  </a:lnTo>
                  <a:lnTo>
                    <a:pt x="194" y="46"/>
                  </a:lnTo>
                  <a:lnTo>
                    <a:pt x="194" y="46"/>
                  </a:lnTo>
                  <a:close/>
                  <a:moveTo>
                    <a:pt x="34" y="0"/>
                  </a:moveTo>
                  <a:lnTo>
                    <a:pt x="0" y="177"/>
                  </a:lnTo>
                  <a:lnTo>
                    <a:pt x="99" y="177"/>
                  </a:lnTo>
                  <a:lnTo>
                    <a:pt x="99" y="177"/>
                  </a:lnTo>
                  <a:lnTo>
                    <a:pt x="97" y="170"/>
                  </a:lnTo>
                  <a:lnTo>
                    <a:pt x="97" y="165"/>
                  </a:lnTo>
                  <a:lnTo>
                    <a:pt x="99" y="161"/>
                  </a:lnTo>
                  <a:lnTo>
                    <a:pt x="102" y="156"/>
                  </a:lnTo>
                  <a:lnTo>
                    <a:pt x="102" y="156"/>
                  </a:lnTo>
                  <a:lnTo>
                    <a:pt x="50" y="159"/>
                  </a:lnTo>
                  <a:lnTo>
                    <a:pt x="42" y="159"/>
                  </a:lnTo>
                  <a:lnTo>
                    <a:pt x="54" y="91"/>
                  </a:lnTo>
                  <a:lnTo>
                    <a:pt x="54" y="91"/>
                  </a:lnTo>
                  <a:lnTo>
                    <a:pt x="88" y="92"/>
                  </a:lnTo>
                  <a:lnTo>
                    <a:pt x="113" y="96"/>
                  </a:lnTo>
                  <a:lnTo>
                    <a:pt x="113" y="96"/>
                  </a:lnTo>
                  <a:lnTo>
                    <a:pt x="113" y="81"/>
                  </a:lnTo>
                  <a:lnTo>
                    <a:pt x="118" y="73"/>
                  </a:lnTo>
                  <a:lnTo>
                    <a:pt x="118" y="73"/>
                  </a:lnTo>
                  <a:lnTo>
                    <a:pt x="75" y="75"/>
                  </a:lnTo>
                  <a:lnTo>
                    <a:pt x="75" y="75"/>
                  </a:lnTo>
                  <a:lnTo>
                    <a:pt x="59" y="75"/>
                  </a:lnTo>
                  <a:lnTo>
                    <a:pt x="69" y="19"/>
                  </a:lnTo>
                  <a:lnTo>
                    <a:pt x="83" y="19"/>
                  </a:lnTo>
                  <a:lnTo>
                    <a:pt x="83" y="19"/>
                  </a:lnTo>
                  <a:lnTo>
                    <a:pt x="105" y="19"/>
                  </a:lnTo>
                  <a:lnTo>
                    <a:pt x="127" y="22"/>
                  </a:lnTo>
                  <a:lnTo>
                    <a:pt x="127" y="22"/>
                  </a:lnTo>
                  <a:lnTo>
                    <a:pt x="129" y="10"/>
                  </a:lnTo>
                  <a:lnTo>
                    <a:pt x="132" y="0"/>
                  </a:lnTo>
                  <a:lnTo>
                    <a:pt x="34" y="0"/>
                  </a:lnTo>
                  <a:close/>
                  <a:moveTo>
                    <a:pt x="662" y="91"/>
                  </a:moveTo>
                  <a:lnTo>
                    <a:pt x="662" y="91"/>
                  </a:lnTo>
                  <a:lnTo>
                    <a:pt x="657" y="78"/>
                  </a:lnTo>
                  <a:lnTo>
                    <a:pt x="654" y="69"/>
                  </a:lnTo>
                  <a:lnTo>
                    <a:pt x="654" y="69"/>
                  </a:lnTo>
                  <a:lnTo>
                    <a:pt x="656" y="61"/>
                  </a:lnTo>
                  <a:lnTo>
                    <a:pt x="659" y="56"/>
                  </a:lnTo>
                  <a:lnTo>
                    <a:pt x="659" y="56"/>
                  </a:lnTo>
                  <a:lnTo>
                    <a:pt x="665" y="51"/>
                  </a:lnTo>
                  <a:lnTo>
                    <a:pt x="672" y="49"/>
                  </a:lnTo>
                  <a:lnTo>
                    <a:pt x="672" y="49"/>
                  </a:lnTo>
                  <a:lnTo>
                    <a:pt x="676" y="51"/>
                  </a:lnTo>
                  <a:lnTo>
                    <a:pt x="679" y="53"/>
                  </a:lnTo>
                  <a:lnTo>
                    <a:pt x="679" y="53"/>
                  </a:lnTo>
                  <a:lnTo>
                    <a:pt x="683" y="57"/>
                  </a:lnTo>
                  <a:lnTo>
                    <a:pt x="683" y="62"/>
                  </a:lnTo>
                  <a:lnTo>
                    <a:pt x="683" y="62"/>
                  </a:lnTo>
                  <a:lnTo>
                    <a:pt x="683" y="70"/>
                  </a:lnTo>
                  <a:lnTo>
                    <a:pt x="678" y="76"/>
                  </a:lnTo>
                  <a:lnTo>
                    <a:pt x="672" y="84"/>
                  </a:lnTo>
                  <a:lnTo>
                    <a:pt x="662" y="91"/>
                  </a:lnTo>
                  <a:lnTo>
                    <a:pt x="662" y="91"/>
                  </a:lnTo>
                  <a:close/>
                  <a:moveTo>
                    <a:pt x="645" y="164"/>
                  </a:moveTo>
                  <a:lnTo>
                    <a:pt x="645" y="164"/>
                  </a:lnTo>
                  <a:lnTo>
                    <a:pt x="633" y="162"/>
                  </a:lnTo>
                  <a:lnTo>
                    <a:pt x="629" y="161"/>
                  </a:lnTo>
                  <a:lnTo>
                    <a:pt x="626" y="158"/>
                  </a:lnTo>
                  <a:lnTo>
                    <a:pt x="624" y="154"/>
                  </a:lnTo>
                  <a:lnTo>
                    <a:pt x="621" y="151"/>
                  </a:lnTo>
                  <a:lnTo>
                    <a:pt x="619" y="140"/>
                  </a:lnTo>
                  <a:lnTo>
                    <a:pt x="619" y="140"/>
                  </a:lnTo>
                  <a:lnTo>
                    <a:pt x="621" y="132"/>
                  </a:lnTo>
                  <a:lnTo>
                    <a:pt x="627" y="124"/>
                  </a:lnTo>
                  <a:lnTo>
                    <a:pt x="627" y="124"/>
                  </a:lnTo>
                  <a:lnTo>
                    <a:pt x="633" y="116"/>
                  </a:lnTo>
                  <a:lnTo>
                    <a:pt x="640" y="113"/>
                  </a:lnTo>
                  <a:lnTo>
                    <a:pt x="667" y="156"/>
                  </a:lnTo>
                  <a:lnTo>
                    <a:pt x="667" y="156"/>
                  </a:lnTo>
                  <a:lnTo>
                    <a:pt x="654" y="162"/>
                  </a:lnTo>
                  <a:lnTo>
                    <a:pt x="645" y="164"/>
                  </a:lnTo>
                  <a:lnTo>
                    <a:pt x="645" y="164"/>
                  </a:lnTo>
                  <a:close/>
                  <a:moveTo>
                    <a:pt x="189" y="99"/>
                  </a:moveTo>
                  <a:lnTo>
                    <a:pt x="189" y="99"/>
                  </a:lnTo>
                  <a:lnTo>
                    <a:pt x="185" y="103"/>
                  </a:lnTo>
                  <a:lnTo>
                    <a:pt x="180" y="107"/>
                  </a:lnTo>
                  <a:lnTo>
                    <a:pt x="173" y="108"/>
                  </a:lnTo>
                  <a:lnTo>
                    <a:pt x="165" y="110"/>
                  </a:lnTo>
                  <a:lnTo>
                    <a:pt x="161" y="110"/>
                  </a:lnTo>
                  <a:lnTo>
                    <a:pt x="170" y="59"/>
                  </a:lnTo>
                  <a:lnTo>
                    <a:pt x="181" y="59"/>
                  </a:lnTo>
                  <a:lnTo>
                    <a:pt x="181" y="59"/>
                  </a:lnTo>
                  <a:lnTo>
                    <a:pt x="188" y="61"/>
                  </a:lnTo>
                  <a:lnTo>
                    <a:pt x="192" y="62"/>
                  </a:lnTo>
                  <a:lnTo>
                    <a:pt x="196" y="67"/>
                  </a:lnTo>
                  <a:lnTo>
                    <a:pt x="197" y="73"/>
                  </a:lnTo>
                  <a:lnTo>
                    <a:pt x="197" y="73"/>
                  </a:lnTo>
                  <a:lnTo>
                    <a:pt x="196" y="81"/>
                  </a:lnTo>
                  <a:lnTo>
                    <a:pt x="194" y="88"/>
                  </a:lnTo>
                  <a:lnTo>
                    <a:pt x="192" y="94"/>
                  </a:lnTo>
                  <a:lnTo>
                    <a:pt x="189" y="99"/>
                  </a:lnTo>
                  <a:lnTo>
                    <a:pt x="189" y="99"/>
                  </a:lnTo>
                  <a:close/>
                </a:path>
              </a:pathLst>
            </a:custGeom>
            <a:grpFill/>
            <a:ln w="9525">
              <a:noFill/>
              <a:round/>
              <a:headEnd/>
              <a:tailEnd/>
            </a:ln>
          </p:spPr>
          <p:txBody>
            <a:bodyPr/>
            <a:lstStyle/>
            <a:p>
              <a:endParaRPr lang="en-GB" dirty="0">
                <a:solidFill>
                  <a:srgbClr val="646464"/>
                </a:solidFill>
              </a:endParaRPr>
            </a:p>
          </p:txBody>
        </p:sp>
        <p:sp>
          <p:nvSpPr>
            <p:cNvPr id="13" name="Freeform 39"/>
            <p:cNvSpPr>
              <a:spLocks noEditPoints="1"/>
            </p:cNvSpPr>
            <p:nvPr userDrawn="1"/>
          </p:nvSpPr>
          <p:spPr bwMode="black">
            <a:xfrm>
              <a:off x="4673" y="4207"/>
              <a:ext cx="50" cy="58"/>
            </a:xfrm>
            <a:custGeom>
              <a:avLst/>
              <a:gdLst/>
              <a:ahLst/>
              <a:cxnLst>
                <a:cxn ang="0">
                  <a:pos x="70" y="38"/>
                </a:cxn>
                <a:cxn ang="0">
                  <a:pos x="65" y="54"/>
                </a:cxn>
                <a:cxn ang="0">
                  <a:pos x="57" y="65"/>
                </a:cxn>
                <a:cxn ang="0">
                  <a:pos x="47" y="72"/>
                </a:cxn>
                <a:cxn ang="0">
                  <a:pos x="36" y="75"/>
                </a:cxn>
                <a:cxn ang="0">
                  <a:pos x="31" y="73"/>
                </a:cxn>
                <a:cxn ang="0">
                  <a:pos x="24" y="70"/>
                </a:cxn>
                <a:cxn ang="0">
                  <a:pos x="19" y="62"/>
                </a:cxn>
                <a:cxn ang="0">
                  <a:pos x="19" y="49"/>
                </a:cxn>
                <a:cxn ang="0">
                  <a:pos x="19" y="41"/>
                </a:cxn>
                <a:cxn ang="0">
                  <a:pos x="30" y="16"/>
                </a:cxn>
                <a:cxn ang="0">
                  <a:pos x="39" y="10"/>
                </a:cxn>
                <a:cxn ang="0">
                  <a:pos x="51" y="7"/>
                </a:cxn>
                <a:cxn ang="0">
                  <a:pos x="55" y="7"/>
                </a:cxn>
                <a:cxn ang="0">
                  <a:pos x="65" y="11"/>
                </a:cxn>
                <a:cxn ang="0">
                  <a:pos x="70" y="19"/>
                </a:cxn>
                <a:cxn ang="0">
                  <a:pos x="70" y="30"/>
                </a:cxn>
                <a:cxn ang="0">
                  <a:pos x="70" y="38"/>
                </a:cxn>
                <a:cxn ang="0">
                  <a:pos x="52" y="0"/>
                </a:cxn>
                <a:cxn ang="0">
                  <a:pos x="33" y="3"/>
                </a:cxn>
                <a:cxn ang="0">
                  <a:pos x="19" y="11"/>
                </a:cxn>
                <a:cxn ang="0">
                  <a:pos x="8" y="24"/>
                </a:cxn>
                <a:cxn ang="0">
                  <a:pos x="1" y="40"/>
                </a:cxn>
                <a:cxn ang="0">
                  <a:pos x="0" y="51"/>
                </a:cxn>
                <a:cxn ang="0">
                  <a:pos x="3" y="65"/>
                </a:cxn>
                <a:cxn ang="0">
                  <a:pos x="12" y="76"/>
                </a:cxn>
                <a:cxn ang="0">
                  <a:pos x="27" y="81"/>
                </a:cxn>
                <a:cxn ang="0">
                  <a:pos x="35" y="81"/>
                </a:cxn>
                <a:cxn ang="0">
                  <a:pos x="60" y="103"/>
                </a:cxn>
                <a:cxn ang="0">
                  <a:pos x="70" y="99"/>
                </a:cxn>
                <a:cxn ang="0">
                  <a:pos x="77" y="97"/>
                </a:cxn>
                <a:cxn ang="0">
                  <a:pos x="51" y="80"/>
                </a:cxn>
                <a:cxn ang="0">
                  <a:pos x="76" y="64"/>
                </a:cxn>
                <a:cxn ang="0">
                  <a:pos x="85" y="46"/>
                </a:cxn>
                <a:cxn ang="0">
                  <a:pos x="87" y="40"/>
                </a:cxn>
                <a:cxn ang="0">
                  <a:pos x="87" y="22"/>
                </a:cxn>
                <a:cxn ang="0">
                  <a:pos x="81" y="10"/>
                </a:cxn>
                <a:cxn ang="0">
                  <a:pos x="70" y="2"/>
                </a:cxn>
                <a:cxn ang="0">
                  <a:pos x="52" y="0"/>
                </a:cxn>
              </a:cxnLst>
              <a:rect l="0" t="0" r="r" b="b"/>
              <a:pathLst>
                <a:path w="89" h="103">
                  <a:moveTo>
                    <a:pt x="70" y="38"/>
                  </a:moveTo>
                  <a:lnTo>
                    <a:pt x="70" y="38"/>
                  </a:lnTo>
                  <a:lnTo>
                    <a:pt x="66" y="46"/>
                  </a:lnTo>
                  <a:lnTo>
                    <a:pt x="65" y="54"/>
                  </a:lnTo>
                  <a:lnTo>
                    <a:pt x="60" y="61"/>
                  </a:lnTo>
                  <a:lnTo>
                    <a:pt x="57" y="65"/>
                  </a:lnTo>
                  <a:lnTo>
                    <a:pt x="52" y="70"/>
                  </a:lnTo>
                  <a:lnTo>
                    <a:pt x="47" y="72"/>
                  </a:lnTo>
                  <a:lnTo>
                    <a:pt x="43" y="73"/>
                  </a:lnTo>
                  <a:lnTo>
                    <a:pt x="36" y="75"/>
                  </a:lnTo>
                  <a:lnTo>
                    <a:pt x="36" y="75"/>
                  </a:lnTo>
                  <a:lnTo>
                    <a:pt x="31" y="73"/>
                  </a:lnTo>
                  <a:lnTo>
                    <a:pt x="28" y="73"/>
                  </a:lnTo>
                  <a:lnTo>
                    <a:pt x="24" y="70"/>
                  </a:lnTo>
                  <a:lnTo>
                    <a:pt x="22" y="67"/>
                  </a:lnTo>
                  <a:lnTo>
                    <a:pt x="19" y="62"/>
                  </a:lnTo>
                  <a:lnTo>
                    <a:pt x="19" y="57"/>
                  </a:lnTo>
                  <a:lnTo>
                    <a:pt x="19" y="49"/>
                  </a:lnTo>
                  <a:lnTo>
                    <a:pt x="19" y="41"/>
                  </a:lnTo>
                  <a:lnTo>
                    <a:pt x="19" y="41"/>
                  </a:lnTo>
                  <a:lnTo>
                    <a:pt x="24" y="27"/>
                  </a:lnTo>
                  <a:lnTo>
                    <a:pt x="30" y="16"/>
                  </a:lnTo>
                  <a:lnTo>
                    <a:pt x="35" y="13"/>
                  </a:lnTo>
                  <a:lnTo>
                    <a:pt x="39" y="10"/>
                  </a:lnTo>
                  <a:lnTo>
                    <a:pt x="46" y="7"/>
                  </a:lnTo>
                  <a:lnTo>
                    <a:pt x="51" y="7"/>
                  </a:lnTo>
                  <a:lnTo>
                    <a:pt x="51" y="7"/>
                  </a:lnTo>
                  <a:lnTo>
                    <a:pt x="55" y="7"/>
                  </a:lnTo>
                  <a:lnTo>
                    <a:pt x="60" y="8"/>
                  </a:lnTo>
                  <a:lnTo>
                    <a:pt x="65" y="11"/>
                  </a:lnTo>
                  <a:lnTo>
                    <a:pt x="66" y="14"/>
                  </a:lnTo>
                  <a:lnTo>
                    <a:pt x="70" y="19"/>
                  </a:lnTo>
                  <a:lnTo>
                    <a:pt x="70" y="24"/>
                  </a:lnTo>
                  <a:lnTo>
                    <a:pt x="70" y="30"/>
                  </a:lnTo>
                  <a:lnTo>
                    <a:pt x="70" y="38"/>
                  </a:lnTo>
                  <a:lnTo>
                    <a:pt x="70" y="38"/>
                  </a:lnTo>
                  <a:close/>
                  <a:moveTo>
                    <a:pt x="52" y="0"/>
                  </a:moveTo>
                  <a:lnTo>
                    <a:pt x="52" y="0"/>
                  </a:lnTo>
                  <a:lnTo>
                    <a:pt x="43" y="0"/>
                  </a:lnTo>
                  <a:lnTo>
                    <a:pt x="33" y="3"/>
                  </a:lnTo>
                  <a:lnTo>
                    <a:pt x="25" y="7"/>
                  </a:lnTo>
                  <a:lnTo>
                    <a:pt x="19" y="11"/>
                  </a:lnTo>
                  <a:lnTo>
                    <a:pt x="12" y="18"/>
                  </a:lnTo>
                  <a:lnTo>
                    <a:pt x="8" y="24"/>
                  </a:lnTo>
                  <a:lnTo>
                    <a:pt x="3" y="32"/>
                  </a:lnTo>
                  <a:lnTo>
                    <a:pt x="1" y="40"/>
                  </a:lnTo>
                  <a:lnTo>
                    <a:pt x="1" y="40"/>
                  </a:lnTo>
                  <a:lnTo>
                    <a:pt x="0" y="51"/>
                  </a:lnTo>
                  <a:lnTo>
                    <a:pt x="0" y="59"/>
                  </a:lnTo>
                  <a:lnTo>
                    <a:pt x="3" y="65"/>
                  </a:lnTo>
                  <a:lnTo>
                    <a:pt x="8" y="72"/>
                  </a:lnTo>
                  <a:lnTo>
                    <a:pt x="12" y="76"/>
                  </a:lnTo>
                  <a:lnTo>
                    <a:pt x="19" y="80"/>
                  </a:lnTo>
                  <a:lnTo>
                    <a:pt x="27" y="81"/>
                  </a:lnTo>
                  <a:lnTo>
                    <a:pt x="35" y="81"/>
                  </a:lnTo>
                  <a:lnTo>
                    <a:pt x="35" y="81"/>
                  </a:lnTo>
                  <a:lnTo>
                    <a:pt x="49" y="92"/>
                  </a:lnTo>
                  <a:lnTo>
                    <a:pt x="60" y="103"/>
                  </a:lnTo>
                  <a:lnTo>
                    <a:pt x="60" y="103"/>
                  </a:lnTo>
                  <a:lnTo>
                    <a:pt x="70" y="99"/>
                  </a:lnTo>
                  <a:lnTo>
                    <a:pt x="77" y="97"/>
                  </a:lnTo>
                  <a:lnTo>
                    <a:pt x="77" y="97"/>
                  </a:lnTo>
                  <a:lnTo>
                    <a:pt x="51" y="80"/>
                  </a:lnTo>
                  <a:lnTo>
                    <a:pt x="51" y="80"/>
                  </a:lnTo>
                  <a:lnTo>
                    <a:pt x="65" y="73"/>
                  </a:lnTo>
                  <a:lnTo>
                    <a:pt x="76" y="64"/>
                  </a:lnTo>
                  <a:lnTo>
                    <a:pt x="84" y="53"/>
                  </a:lnTo>
                  <a:lnTo>
                    <a:pt x="85" y="46"/>
                  </a:lnTo>
                  <a:lnTo>
                    <a:pt x="87" y="40"/>
                  </a:lnTo>
                  <a:lnTo>
                    <a:pt x="87" y="40"/>
                  </a:lnTo>
                  <a:lnTo>
                    <a:pt x="89" y="30"/>
                  </a:lnTo>
                  <a:lnTo>
                    <a:pt x="87" y="22"/>
                  </a:lnTo>
                  <a:lnTo>
                    <a:pt x="85" y="16"/>
                  </a:lnTo>
                  <a:lnTo>
                    <a:pt x="81" y="10"/>
                  </a:lnTo>
                  <a:lnTo>
                    <a:pt x="76" y="5"/>
                  </a:lnTo>
                  <a:lnTo>
                    <a:pt x="70" y="2"/>
                  </a:lnTo>
                  <a:lnTo>
                    <a:pt x="62" y="0"/>
                  </a:lnTo>
                  <a:lnTo>
                    <a:pt x="52" y="0"/>
                  </a:lnTo>
                  <a:lnTo>
                    <a:pt x="52" y="0"/>
                  </a:lnTo>
                  <a:close/>
                </a:path>
              </a:pathLst>
            </a:custGeom>
            <a:grpFill/>
            <a:ln w="9525">
              <a:noFill/>
              <a:round/>
              <a:headEnd/>
              <a:tailEnd/>
            </a:ln>
          </p:spPr>
          <p:txBody>
            <a:bodyPr/>
            <a:lstStyle/>
            <a:p>
              <a:endParaRPr lang="en-GB" dirty="0">
                <a:solidFill>
                  <a:srgbClr val="646464"/>
                </a:solidFill>
              </a:endParaRPr>
            </a:p>
          </p:txBody>
        </p:sp>
        <p:sp>
          <p:nvSpPr>
            <p:cNvPr id="14" name="Freeform 40"/>
            <p:cNvSpPr>
              <a:spLocks/>
            </p:cNvSpPr>
            <p:nvPr userDrawn="1"/>
          </p:nvSpPr>
          <p:spPr bwMode="black">
            <a:xfrm>
              <a:off x="4726" y="4221"/>
              <a:ext cx="33" cy="31"/>
            </a:xfrm>
            <a:custGeom>
              <a:avLst/>
              <a:gdLst/>
              <a:ahLst/>
              <a:cxnLst>
                <a:cxn ang="0">
                  <a:pos x="33" y="48"/>
                </a:cxn>
                <a:cxn ang="0">
                  <a:pos x="33" y="48"/>
                </a:cxn>
                <a:cxn ang="0">
                  <a:pos x="33" y="48"/>
                </a:cxn>
                <a:cxn ang="0">
                  <a:pos x="28" y="51"/>
                </a:cxn>
                <a:cxn ang="0">
                  <a:pos x="24" y="54"/>
                </a:cxn>
                <a:cxn ang="0">
                  <a:pos x="19" y="57"/>
                </a:cxn>
                <a:cxn ang="0">
                  <a:pos x="14" y="57"/>
                </a:cxn>
                <a:cxn ang="0">
                  <a:pos x="14" y="57"/>
                </a:cxn>
                <a:cxn ang="0">
                  <a:pos x="6" y="56"/>
                </a:cxn>
                <a:cxn ang="0">
                  <a:pos x="2" y="52"/>
                </a:cxn>
                <a:cxn ang="0">
                  <a:pos x="0" y="46"/>
                </a:cxn>
                <a:cxn ang="0">
                  <a:pos x="0" y="37"/>
                </a:cxn>
                <a:cxn ang="0">
                  <a:pos x="0" y="37"/>
                </a:cxn>
                <a:cxn ang="0">
                  <a:pos x="5" y="17"/>
                </a:cxn>
                <a:cxn ang="0">
                  <a:pos x="5" y="17"/>
                </a:cxn>
                <a:cxn ang="0">
                  <a:pos x="8" y="0"/>
                </a:cxn>
                <a:cxn ang="0">
                  <a:pos x="8" y="0"/>
                </a:cxn>
                <a:cxn ang="0">
                  <a:pos x="16" y="2"/>
                </a:cxn>
                <a:cxn ang="0">
                  <a:pos x="16" y="2"/>
                </a:cxn>
                <a:cxn ang="0">
                  <a:pos x="24" y="0"/>
                </a:cxn>
                <a:cxn ang="0">
                  <a:pos x="24" y="0"/>
                </a:cxn>
                <a:cxn ang="0">
                  <a:pos x="21" y="14"/>
                </a:cxn>
                <a:cxn ang="0">
                  <a:pos x="17" y="33"/>
                </a:cxn>
                <a:cxn ang="0">
                  <a:pos x="17" y="33"/>
                </a:cxn>
                <a:cxn ang="0">
                  <a:pos x="16" y="40"/>
                </a:cxn>
                <a:cxn ang="0">
                  <a:pos x="17" y="45"/>
                </a:cxn>
                <a:cxn ang="0">
                  <a:pos x="19" y="46"/>
                </a:cxn>
                <a:cxn ang="0">
                  <a:pos x="24" y="48"/>
                </a:cxn>
                <a:cxn ang="0">
                  <a:pos x="24" y="48"/>
                </a:cxn>
                <a:cxn ang="0">
                  <a:pos x="28" y="46"/>
                </a:cxn>
                <a:cxn ang="0">
                  <a:pos x="32" y="43"/>
                </a:cxn>
                <a:cxn ang="0">
                  <a:pos x="35" y="38"/>
                </a:cxn>
                <a:cxn ang="0">
                  <a:pos x="36" y="30"/>
                </a:cxn>
                <a:cxn ang="0">
                  <a:pos x="38" y="25"/>
                </a:cxn>
                <a:cxn ang="0">
                  <a:pos x="38" y="25"/>
                </a:cxn>
                <a:cxn ang="0">
                  <a:pos x="41" y="0"/>
                </a:cxn>
                <a:cxn ang="0">
                  <a:pos x="41" y="0"/>
                </a:cxn>
                <a:cxn ang="0">
                  <a:pos x="51" y="2"/>
                </a:cxn>
                <a:cxn ang="0">
                  <a:pos x="51" y="2"/>
                </a:cxn>
                <a:cxn ang="0">
                  <a:pos x="59" y="0"/>
                </a:cxn>
                <a:cxn ang="0">
                  <a:pos x="59" y="0"/>
                </a:cxn>
                <a:cxn ang="0">
                  <a:pos x="52" y="25"/>
                </a:cxn>
                <a:cxn ang="0">
                  <a:pos x="52" y="30"/>
                </a:cxn>
                <a:cxn ang="0">
                  <a:pos x="52" y="30"/>
                </a:cxn>
                <a:cxn ang="0">
                  <a:pos x="48" y="56"/>
                </a:cxn>
                <a:cxn ang="0">
                  <a:pos x="48" y="56"/>
                </a:cxn>
                <a:cxn ang="0">
                  <a:pos x="40" y="56"/>
                </a:cxn>
                <a:cxn ang="0">
                  <a:pos x="40" y="56"/>
                </a:cxn>
                <a:cxn ang="0">
                  <a:pos x="32" y="56"/>
                </a:cxn>
                <a:cxn ang="0">
                  <a:pos x="33" y="48"/>
                </a:cxn>
              </a:cxnLst>
              <a:rect l="0" t="0" r="r" b="b"/>
              <a:pathLst>
                <a:path w="59" h="57">
                  <a:moveTo>
                    <a:pt x="33" y="48"/>
                  </a:moveTo>
                  <a:lnTo>
                    <a:pt x="33" y="48"/>
                  </a:lnTo>
                  <a:lnTo>
                    <a:pt x="33" y="48"/>
                  </a:lnTo>
                  <a:lnTo>
                    <a:pt x="28" y="51"/>
                  </a:lnTo>
                  <a:lnTo>
                    <a:pt x="24" y="54"/>
                  </a:lnTo>
                  <a:lnTo>
                    <a:pt x="19" y="57"/>
                  </a:lnTo>
                  <a:lnTo>
                    <a:pt x="14" y="57"/>
                  </a:lnTo>
                  <a:lnTo>
                    <a:pt x="14" y="57"/>
                  </a:lnTo>
                  <a:lnTo>
                    <a:pt x="6" y="56"/>
                  </a:lnTo>
                  <a:lnTo>
                    <a:pt x="2" y="52"/>
                  </a:lnTo>
                  <a:lnTo>
                    <a:pt x="0" y="46"/>
                  </a:lnTo>
                  <a:lnTo>
                    <a:pt x="0" y="37"/>
                  </a:lnTo>
                  <a:lnTo>
                    <a:pt x="0" y="37"/>
                  </a:lnTo>
                  <a:lnTo>
                    <a:pt x="5" y="17"/>
                  </a:lnTo>
                  <a:lnTo>
                    <a:pt x="5" y="17"/>
                  </a:lnTo>
                  <a:lnTo>
                    <a:pt x="8" y="0"/>
                  </a:lnTo>
                  <a:lnTo>
                    <a:pt x="8" y="0"/>
                  </a:lnTo>
                  <a:lnTo>
                    <a:pt x="16" y="2"/>
                  </a:lnTo>
                  <a:lnTo>
                    <a:pt x="16" y="2"/>
                  </a:lnTo>
                  <a:lnTo>
                    <a:pt x="24" y="0"/>
                  </a:lnTo>
                  <a:lnTo>
                    <a:pt x="24" y="0"/>
                  </a:lnTo>
                  <a:lnTo>
                    <a:pt x="21" y="14"/>
                  </a:lnTo>
                  <a:lnTo>
                    <a:pt x="17" y="33"/>
                  </a:lnTo>
                  <a:lnTo>
                    <a:pt x="17" y="33"/>
                  </a:lnTo>
                  <a:lnTo>
                    <a:pt x="16" y="40"/>
                  </a:lnTo>
                  <a:lnTo>
                    <a:pt x="17" y="45"/>
                  </a:lnTo>
                  <a:lnTo>
                    <a:pt x="19" y="46"/>
                  </a:lnTo>
                  <a:lnTo>
                    <a:pt x="24" y="48"/>
                  </a:lnTo>
                  <a:lnTo>
                    <a:pt x="24" y="48"/>
                  </a:lnTo>
                  <a:lnTo>
                    <a:pt x="28" y="46"/>
                  </a:lnTo>
                  <a:lnTo>
                    <a:pt x="32" y="43"/>
                  </a:lnTo>
                  <a:lnTo>
                    <a:pt x="35" y="38"/>
                  </a:lnTo>
                  <a:lnTo>
                    <a:pt x="36" y="30"/>
                  </a:lnTo>
                  <a:lnTo>
                    <a:pt x="38" y="25"/>
                  </a:lnTo>
                  <a:lnTo>
                    <a:pt x="38" y="25"/>
                  </a:lnTo>
                  <a:lnTo>
                    <a:pt x="41" y="0"/>
                  </a:lnTo>
                  <a:lnTo>
                    <a:pt x="41" y="0"/>
                  </a:lnTo>
                  <a:lnTo>
                    <a:pt x="51" y="2"/>
                  </a:lnTo>
                  <a:lnTo>
                    <a:pt x="51" y="2"/>
                  </a:lnTo>
                  <a:lnTo>
                    <a:pt x="59" y="0"/>
                  </a:lnTo>
                  <a:lnTo>
                    <a:pt x="59" y="0"/>
                  </a:lnTo>
                  <a:lnTo>
                    <a:pt x="52" y="25"/>
                  </a:lnTo>
                  <a:lnTo>
                    <a:pt x="52" y="30"/>
                  </a:lnTo>
                  <a:lnTo>
                    <a:pt x="52" y="30"/>
                  </a:lnTo>
                  <a:lnTo>
                    <a:pt x="48" y="56"/>
                  </a:lnTo>
                  <a:lnTo>
                    <a:pt x="48" y="56"/>
                  </a:lnTo>
                  <a:lnTo>
                    <a:pt x="40" y="56"/>
                  </a:lnTo>
                  <a:lnTo>
                    <a:pt x="40" y="56"/>
                  </a:lnTo>
                  <a:lnTo>
                    <a:pt x="32" y="56"/>
                  </a:lnTo>
                  <a:lnTo>
                    <a:pt x="33" y="48"/>
                  </a:lnTo>
                  <a:close/>
                </a:path>
              </a:pathLst>
            </a:custGeom>
            <a:grpFill/>
            <a:ln w="9525">
              <a:noFill/>
              <a:round/>
              <a:headEnd/>
              <a:tailEnd/>
            </a:ln>
          </p:spPr>
          <p:txBody>
            <a:bodyPr/>
            <a:lstStyle/>
            <a:p>
              <a:endParaRPr lang="en-GB" dirty="0">
                <a:solidFill>
                  <a:srgbClr val="646464"/>
                </a:solidFill>
              </a:endParaRPr>
            </a:p>
          </p:txBody>
        </p:sp>
        <p:sp>
          <p:nvSpPr>
            <p:cNvPr id="15" name="Freeform 41"/>
            <p:cNvSpPr>
              <a:spLocks noEditPoints="1"/>
            </p:cNvSpPr>
            <p:nvPr userDrawn="1"/>
          </p:nvSpPr>
          <p:spPr bwMode="black">
            <a:xfrm>
              <a:off x="4760" y="4219"/>
              <a:ext cx="29" cy="33"/>
            </a:xfrm>
            <a:custGeom>
              <a:avLst/>
              <a:gdLst/>
              <a:ahLst/>
              <a:cxnLst>
                <a:cxn ang="0">
                  <a:pos x="32" y="40"/>
                </a:cxn>
                <a:cxn ang="0">
                  <a:pos x="28" y="48"/>
                </a:cxn>
                <a:cxn ang="0">
                  <a:pos x="20" y="51"/>
                </a:cxn>
                <a:cxn ang="0">
                  <a:pos x="19" y="51"/>
                </a:cxn>
                <a:cxn ang="0">
                  <a:pos x="16" y="47"/>
                </a:cxn>
                <a:cxn ang="0">
                  <a:pos x="16" y="43"/>
                </a:cxn>
                <a:cxn ang="0">
                  <a:pos x="24" y="32"/>
                </a:cxn>
                <a:cxn ang="0">
                  <a:pos x="35" y="27"/>
                </a:cxn>
                <a:cxn ang="0">
                  <a:pos x="32" y="40"/>
                </a:cxn>
                <a:cxn ang="0">
                  <a:pos x="12" y="16"/>
                </a:cxn>
                <a:cxn ang="0">
                  <a:pos x="19" y="12"/>
                </a:cxn>
                <a:cxn ang="0">
                  <a:pos x="27" y="10"/>
                </a:cxn>
                <a:cxn ang="0">
                  <a:pos x="35" y="13"/>
                </a:cxn>
                <a:cxn ang="0">
                  <a:pos x="36" y="19"/>
                </a:cxn>
                <a:cxn ang="0">
                  <a:pos x="35" y="23"/>
                </a:cxn>
                <a:cxn ang="0">
                  <a:pos x="20" y="27"/>
                </a:cxn>
                <a:cxn ang="0">
                  <a:pos x="12" y="31"/>
                </a:cxn>
                <a:cxn ang="0">
                  <a:pos x="3" y="39"/>
                </a:cxn>
                <a:cxn ang="0">
                  <a:pos x="0" y="45"/>
                </a:cxn>
                <a:cxn ang="0">
                  <a:pos x="1" y="54"/>
                </a:cxn>
                <a:cxn ang="0">
                  <a:pos x="14" y="59"/>
                </a:cxn>
                <a:cxn ang="0">
                  <a:pos x="19" y="59"/>
                </a:cxn>
                <a:cxn ang="0">
                  <a:pos x="30" y="51"/>
                </a:cxn>
                <a:cxn ang="0">
                  <a:pos x="32" y="54"/>
                </a:cxn>
                <a:cxn ang="0">
                  <a:pos x="35" y="59"/>
                </a:cxn>
                <a:cxn ang="0">
                  <a:pos x="39" y="59"/>
                </a:cxn>
                <a:cxn ang="0">
                  <a:pos x="51" y="56"/>
                </a:cxn>
                <a:cxn ang="0">
                  <a:pos x="51" y="53"/>
                </a:cxn>
                <a:cxn ang="0">
                  <a:pos x="46" y="53"/>
                </a:cxn>
                <a:cxn ang="0">
                  <a:pos x="46" y="45"/>
                </a:cxn>
                <a:cxn ang="0">
                  <a:pos x="51" y="19"/>
                </a:cxn>
                <a:cxn ang="0">
                  <a:pos x="51" y="12"/>
                </a:cxn>
                <a:cxn ang="0">
                  <a:pos x="47" y="5"/>
                </a:cxn>
                <a:cxn ang="0">
                  <a:pos x="33" y="0"/>
                </a:cxn>
                <a:cxn ang="0">
                  <a:pos x="28" y="2"/>
                </a:cxn>
                <a:cxn ang="0">
                  <a:pos x="11" y="10"/>
                </a:cxn>
              </a:cxnLst>
              <a:rect l="0" t="0" r="r" b="b"/>
              <a:pathLst>
                <a:path w="51" h="59">
                  <a:moveTo>
                    <a:pt x="32" y="40"/>
                  </a:moveTo>
                  <a:lnTo>
                    <a:pt x="32" y="40"/>
                  </a:lnTo>
                  <a:lnTo>
                    <a:pt x="30" y="45"/>
                  </a:lnTo>
                  <a:lnTo>
                    <a:pt x="28" y="48"/>
                  </a:lnTo>
                  <a:lnTo>
                    <a:pt x="25" y="51"/>
                  </a:lnTo>
                  <a:lnTo>
                    <a:pt x="20" y="51"/>
                  </a:lnTo>
                  <a:lnTo>
                    <a:pt x="20" y="51"/>
                  </a:lnTo>
                  <a:lnTo>
                    <a:pt x="19" y="51"/>
                  </a:lnTo>
                  <a:lnTo>
                    <a:pt x="17" y="50"/>
                  </a:lnTo>
                  <a:lnTo>
                    <a:pt x="16" y="47"/>
                  </a:lnTo>
                  <a:lnTo>
                    <a:pt x="16" y="43"/>
                  </a:lnTo>
                  <a:lnTo>
                    <a:pt x="16" y="43"/>
                  </a:lnTo>
                  <a:lnTo>
                    <a:pt x="19" y="37"/>
                  </a:lnTo>
                  <a:lnTo>
                    <a:pt x="24" y="32"/>
                  </a:lnTo>
                  <a:lnTo>
                    <a:pt x="35" y="27"/>
                  </a:lnTo>
                  <a:lnTo>
                    <a:pt x="35" y="27"/>
                  </a:lnTo>
                  <a:lnTo>
                    <a:pt x="32" y="40"/>
                  </a:lnTo>
                  <a:lnTo>
                    <a:pt x="32" y="40"/>
                  </a:lnTo>
                  <a:close/>
                  <a:moveTo>
                    <a:pt x="11" y="16"/>
                  </a:moveTo>
                  <a:lnTo>
                    <a:pt x="12" y="16"/>
                  </a:lnTo>
                  <a:lnTo>
                    <a:pt x="12" y="16"/>
                  </a:lnTo>
                  <a:lnTo>
                    <a:pt x="19" y="12"/>
                  </a:lnTo>
                  <a:lnTo>
                    <a:pt x="27" y="10"/>
                  </a:lnTo>
                  <a:lnTo>
                    <a:pt x="27" y="10"/>
                  </a:lnTo>
                  <a:lnTo>
                    <a:pt x="32" y="10"/>
                  </a:lnTo>
                  <a:lnTo>
                    <a:pt x="35" y="13"/>
                  </a:lnTo>
                  <a:lnTo>
                    <a:pt x="36" y="16"/>
                  </a:lnTo>
                  <a:lnTo>
                    <a:pt x="36" y="19"/>
                  </a:lnTo>
                  <a:lnTo>
                    <a:pt x="36" y="19"/>
                  </a:lnTo>
                  <a:lnTo>
                    <a:pt x="35" y="23"/>
                  </a:lnTo>
                  <a:lnTo>
                    <a:pt x="33" y="24"/>
                  </a:lnTo>
                  <a:lnTo>
                    <a:pt x="20" y="27"/>
                  </a:lnTo>
                  <a:lnTo>
                    <a:pt x="20" y="27"/>
                  </a:lnTo>
                  <a:lnTo>
                    <a:pt x="12" y="31"/>
                  </a:lnTo>
                  <a:lnTo>
                    <a:pt x="6" y="34"/>
                  </a:lnTo>
                  <a:lnTo>
                    <a:pt x="3" y="39"/>
                  </a:lnTo>
                  <a:lnTo>
                    <a:pt x="0" y="45"/>
                  </a:lnTo>
                  <a:lnTo>
                    <a:pt x="0" y="45"/>
                  </a:lnTo>
                  <a:lnTo>
                    <a:pt x="0" y="50"/>
                  </a:lnTo>
                  <a:lnTo>
                    <a:pt x="1" y="54"/>
                  </a:lnTo>
                  <a:lnTo>
                    <a:pt x="6" y="58"/>
                  </a:lnTo>
                  <a:lnTo>
                    <a:pt x="14" y="59"/>
                  </a:lnTo>
                  <a:lnTo>
                    <a:pt x="14" y="59"/>
                  </a:lnTo>
                  <a:lnTo>
                    <a:pt x="19" y="59"/>
                  </a:lnTo>
                  <a:lnTo>
                    <a:pt x="22" y="58"/>
                  </a:lnTo>
                  <a:lnTo>
                    <a:pt x="30" y="51"/>
                  </a:lnTo>
                  <a:lnTo>
                    <a:pt x="30" y="51"/>
                  </a:lnTo>
                  <a:lnTo>
                    <a:pt x="32" y="54"/>
                  </a:lnTo>
                  <a:lnTo>
                    <a:pt x="33" y="58"/>
                  </a:lnTo>
                  <a:lnTo>
                    <a:pt x="35" y="59"/>
                  </a:lnTo>
                  <a:lnTo>
                    <a:pt x="39" y="59"/>
                  </a:lnTo>
                  <a:lnTo>
                    <a:pt x="39" y="59"/>
                  </a:lnTo>
                  <a:lnTo>
                    <a:pt x="44" y="59"/>
                  </a:lnTo>
                  <a:lnTo>
                    <a:pt x="51" y="56"/>
                  </a:lnTo>
                  <a:lnTo>
                    <a:pt x="51" y="53"/>
                  </a:lnTo>
                  <a:lnTo>
                    <a:pt x="51" y="53"/>
                  </a:lnTo>
                  <a:lnTo>
                    <a:pt x="47" y="53"/>
                  </a:lnTo>
                  <a:lnTo>
                    <a:pt x="46" y="53"/>
                  </a:lnTo>
                  <a:lnTo>
                    <a:pt x="46" y="50"/>
                  </a:lnTo>
                  <a:lnTo>
                    <a:pt x="46" y="45"/>
                  </a:lnTo>
                  <a:lnTo>
                    <a:pt x="46" y="45"/>
                  </a:lnTo>
                  <a:lnTo>
                    <a:pt x="51" y="19"/>
                  </a:lnTo>
                  <a:lnTo>
                    <a:pt x="51" y="19"/>
                  </a:lnTo>
                  <a:lnTo>
                    <a:pt x="51" y="12"/>
                  </a:lnTo>
                  <a:lnTo>
                    <a:pt x="49" y="8"/>
                  </a:lnTo>
                  <a:lnTo>
                    <a:pt x="47" y="5"/>
                  </a:lnTo>
                  <a:lnTo>
                    <a:pt x="41" y="2"/>
                  </a:lnTo>
                  <a:lnTo>
                    <a:pt x="33" y="0"/>
                  </a:lnTo>
                  <a:lnTo>
                    <a:pt x="33" y="0"/>
                  </a:lnTo>
                  <a:lnTo>
                    <a:pt x="28" y="2"/>
                  </a:lnTo>
                  <a:lnTo>
                    <a:pt x="22" y="4"/>
                  </a:lnTo>
                  <a:lnTo>
                    <a:pt x="11" y="10"/>
                  </a:lnTo>
                  <a:lnTo>
                    <a:pt x="11" y="16"/>
                  </a:lnTo>
                  <a:close/>
                </a:path>
              </a:pathLst>
            </a:custGeom>
            <a:grpFill/>
            <a:ln w="9525">
              <a:noFill/>
              <a:round/>
              <a:headEnd/>
              <a:tailEnd/>
            </a:ln>
          </p:spPr>
          <p:txBody>
            <a:bodyPr/>
            <a:lstStyle/>
            <a:p>
              <a:endParaRPr lang="en-GB" dirty="0">
                <a:solidFill>
                  <a:srgbClr val="646464"/>
                </a:solidFill>
              </a:endParaRPr>
            </a:p>
          </p:txBody>
        </p:sp>
        <p:sp>
          <p:nvSpPr>
            <p:cNvPr id="16" name="Freeform 42"/>
            <p:cNvSpPr>
              <a:spLocks/>
            </p:cNvSpPr>
            <p:nvPr userDrawn="1"/>
          </p:nvSpPr>
          <p:spPr bwMode="black">
            <a:xfrm>
              <a:off x="4794" y="4204"/>
              <a:ext cx="20" cy="48"/>
            </a:xfrm>
            <a:custGeom>
              <a:avLst/>
              <a:gdLst/>
              <a:ahLst/>
              <a:cxnLst>
                <a:cxn ang="0">
                  <a:pos x="11" y="40"/>
                </a:cxn>
                <a:cxn ang="0">
                  <a:pos x="11" y="40"/>
                </a:cxn>
                <a:cxn ang="0">
                  <a:pos x="18" y="0"/>
                </a:cxn>
                <a:cxn ang="0">
                  <a:pos x="18" y="0"/>
                </a:cxn>
                <a:cxn ang="0">
                  <a:pos x="25" y="0"/>
                </a:cxn>
                <a:cxn ang="0">
                  <a:pos x="25" y="0"/>
                </a:cxn>
                <a:cxn ang="0">
                  <a:pos x="35" y="0"/>
                </a:cxn>
                <a:cxn ang="0">
                  <a:pos x="35" y="0"/>
                </a:cxn>
                <a:cxn ang="0">
                  <a:pos x="25" y="40"/>
                </a:cxn>
                <a:cxn ang="0">
                  <a:pos x="24" y="46"/>
                </a:cxn>
                <a:cxn ang="0">
                  <a:pos x="24" y="46"/>
                </a:cxn>
                <a:cxn ang="0">
                  <a:pos x="18" y="86"/>
                </a:cxn>
                <a:cxn ang="0">
                  <a:pos x="18" y="86"/>
                </a:cxn>
                <a:cxn ang="0">
                  <a:pos x="10" y="86"/>
                </a:cxn>
                <a:cxn ang="0">
                  <a:pos x="10" y="86"/>
                </a:cxn>
                <a:cxn ang="0">
                  <a:pos x="0" y="86"/>
                </a:cxn>
                <a:cxn ang="0">
                  <a:pos x="0" y="86"/>
                </a:cxn>
                <a:cxn ang="0">
                  <a:pos x="10" y="46"/>
                </a:cxn>
                <a:cxn ang="0">
                  <a:pos x="11" y="40"/>
                </a:cxn>
              </a:cxnLst>
              <a:rect l="0" t="0" r="r" b="b"/>
              <a:pathLst>
                <a:path w="35" h="86">
                  <a:moveTo>
                    <a:pt x="11" y="40"/>
                  </a:moveTo>
                  <a:lnTo>
                    <a:pt x="11" y="40"/>
                  </a:lnTo>
                  <a:lnTo>
                    <a:pt x="18" y="0"/>
                  </a:lnTo>
                  <a:lnTo>
                    <a:pt x="18" y="0"/>
                  </a:lnTo>
                  <a:lnTo>
                    <a:pt x="25" y="0"/>
                  </a:lnTo>
                  <a:lnTo>
                    <a:pt x="25" y="0"/>
                  </a:lnTo>
                  <a:lnTo>
                    <a:pt x="35" y="0"/>
                  </a:lnTo>
                  <a:lnTo>
                    <a:pt x="35" y="0"/>
                  </a:lnTo>
                  <a:lnTo>
                    <a:pt x="25" y="40"/>
                  </a:lnTo>
                  <a:lnTo>
                    <a:pt x="24" y="46"/>
                  </a:lnTo>
                  <a:lnTo>
                    <a:pt x="24" y="46"/>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646464"/>
                </a:solidFill>
              </a:endParaRPr>
            </a:p>
          </p:txBody>
        </p:sp>
        <p:sp>
          <p:nvSpPr>
            <p:cNvPr id="17" name="Freeform 43"/>
            <p:cNvSpPr>
              <a:spLocks noEditPoints="1"/>
            </p:cNvSpPr>
            <p:nvPr userDrawn="1"/>
          </p:nvSpPr>
          <p:spPr bwMode="black">
            <a:xfrm>
              <a:off x="4812" y="4204"/>
              <a:ext cx="20" cy="48"/>
            </a:xfrm>
            <a:custGeom>
              <a:avLst/>
              <a:gdLst/>
              <a:ahLst/>
              <a:cxnLst>
                <a:cxn ang="0">
                  <a:pos x="8" y="55"/>
                </a:cxn>
                <a:cxn ang="0">
                  <a:pos x="8" y="55"/>
                </a:cxn>
                <a:cxn ang="0">
                  <a:pos x="12" y="30"/>
                </a:cxn>
                <a:cxn ang="0">
                  <a:pos x="12" y="30"/>
                </a:cxn>
                <a:cxn ang="0">
                  <a:pos x="19" y="32"/>
                </a:cxn>
                <a:cxn ang="0">
                  <a:pos x="19" y="32"/>
                </a:cxn>
                <a:cxn ang="0">
                  <a:pos x="29" y="30"/>
                </a:cxn>
                <a:cxn ang="0">
                  <a:pos x="29" y="30"/>
                </a:cxn>
                <a:cxn ang="0">
                  <a:pos x="23" y="55"/>
                </a:cxn>
                <a:cxn ang="0">
                  <a:pos x="23" y="60"/>
                </a:cxn>
                <a:cxn ang="0">
                  <a:pos x="23" y="60"/>
                </a:cxn>
                <a:cxn ang="0">
                  <a:pos x="18" y="86"/>
                </a:cxn>
                <a:cxn ang="0">
                  <a:pos x="18" y="86"/>
                </a:cxn>
                <a:cxn ang="0">
                  <a:pos x="10" y="86"/>
                </a:cxn>
                <a:cxn ang="0">
                  <a:pos x="10" y="86"/>
                </a:cxn>
                <a:cxn ang="0">
                  <a:pos x="0" y="86"/>
                </a:cxn>
                <a:cxn ang="0">
                  <a:pos x="0" y="86"/>
                </a:cxn>
                <a:cxn ang="0">
                  <a:pos x="7" y="60"/>
                </a:cxn>
                <a:cxn ang="0">
                  <a:pos x="8" y="55"/>
                </a:cxn>
                <a:cxn ang="0">
                  <a:pos x="26" y="0"/>
                </a:cxn>
                <a:cxn ang="0">
                  <a:pos x="26" y="0"/>
                </a:cxn>
                <a:cxn ang="0">
                  <a:pos x="29" y="1"/>
                </a:cxn>
                <a:cxn ang="0">
                  <a:pos x="32" y="3"/>
                </a:cxn>
                <a:cxn ang="0">
                  <a:pos x="34" y="6"/>
                </a:cxn>
                <a:cxn ang="0">
                  <a:pos x="34" y="9"/>
                </a:cxn>
                <a:cxn ang="0">
                  <a:pos x="34" y="9"/>
                </a:cxn>
                <a:cxn ang="0">
                  <a:pos x="32" y="13"/>
                </a:cxn>
                <a:cxn ang="0">
                  <a:pos x="29" y="16"/>
                </a:cxn>
                <a:cxn ang="0">
                  <a:pos x="26" y="17"/>
                </a:cxn>
                <a:cxn ang="0">
                  <a:pos x="23" y="19"/>
                </a:cxn>
                <a:cxn ang="0">
                  <a:pos x="23" y="19"/>
                </a:cxn>
                <a:cxn ang="0">
                  <a:pos x="19" y="17"/>
                </a:cxn>
                <a:cxn ang="0">
                  <a:pos x="16" y="16"/>
                </a:cxn>
                <a:cxn ang="0">
                  <a:pos x="16" y="13"/>
                </a:cxn>
                <a:cxn ang="0">
                  <a:pos x="15" y="9"/>
                </a:cxn>
                <a:cxn ang="0">
                  <a:pos x="15" y="9"/>
                </a:cxn>
                <a:cxn ang="0">
                  <a:pos x="16" y="6"/>
                </a:cxn>
                <a:cxn ang="0">
                  <a:pos x="19" y="3"/>
                </a:cxn>
                <a:cxn ang="0">
                  <a:pos x="23" y="1"/>
                </a:cxn>
                <a:cxn ang="0">
                  <a:pos x="26" y="0"/>
                </a:cxn>
                <a:cxn ang="0">
                  <a:pos x="26" y="0"/>
                </a:cxn>
              </a:cxnLst>
              <a:rect l="0" t="0" r="r" b="b"/>
              <a:pathLst>
                <a:path w="34" h="86">
                  <a:moveTo>
                    <a:pt x="8" y="55"/>
                  </a:moveTo>
                  <a:lnTo>
                    <a:pt x="8" y="55"/>
                  </a:lnTo>
                  <a:lnTo>
                    <a:pt x="12" y="30"/>
                  </a:lnTo>
                  <a:lnTo>
                    <a:pt x="12" y="30"/>
                  </a:lnTo>
                  <a:lnTo>
                    <a:pt x="19" y="32"/>
                  </a:lnTo>
                  <a:lnTo>
                    <a:pt x="19" y="32"/>
                  </a:lnTo>
                  <a:lnTo>
                    <a:pt x="29" y="30"/>
                  </a:lnTo>
                  <a:lnTo>
                    <a:pt x="29" y="30"/>
                  </a:lnTo>
                  <a:lnTo>
                    <a:pt x="23" y="55"/>
                  </a:lnTo>
                  <a:lnTo>
                    <a:pt x="23" y="60"/>
                  </a:lnTo>
                  <a:lnTo>
                    <a:pt x="23" y="60"/>
                  </a:lnTo>
                  <a:lnTo>
                    <a:pt x="18" y="86"/>
                  </a:lnTo>
                  <a:lnTo>
                    <a:pt x="18" y="86"/>
                  </a:lnTo>
                  <a:lnTo>
                    <a:pt x="10" y="86"/>
                  </a:lnTo>
                  <a:lnTo>
                    <a:pt x="10" y="86"/>
                  </a:lnTo>
                  <a:lnTo>
                    <a:pt x="0" y="86"/>
                  </a:lnTo>
                  <a:lnTo>
                    <a:pt x="0" y="86"/>
                  </a:lnTo>
                  <a:lnTo>
                    <a:pt x="7" y="60"/>
                  </a:lnTo>
                  <a:lnTo>
                    <a:pt x="8" y="55"/>
                  </a:lnTo>
                  <a:close/>
                  <a:moveTo>
                    <a:pt x="26" y="0"/>
                  </a:moveTo>
                  <a:lnTo>
                    <a:pt x="26" y="0"/>
                  </a:lnTo>
                  <a:lnTo>
                    <a:pt x="29" y="1"/>
                  </a:lnTo>
                  <a:lnTo>
                    <a:pt x="32" y="3"/>
                  </a:lnTo>
                  <a:lnTo>
                    <a:pt x="34" y="6"/>
                  </a:lnTo>
                  <a:lnTo>
                    <a:pt x="34" y="9"/>
                  </a:lnTo>
                  <a:lnTo>
                    <a:pt x="34" y="9"/>
                  </a:lnTo>
                  <a:lnTo>
                    <a:pt x="32" y="13"/>
                  </a:lnTo>
                  <a:lnTo>
                    <a:pt x="29" y="16"/>
                  </a:lnTo>
                  <a:lnTo>
                    <a:pt x="26" y="17"/>
                  </a:lnTo>
                  <a:lnTo>
                    <a:pt x="23" y="19"/>
                  </a:lnTo>
                  <a:lnTo>
                    <a:pt x="23" y="19"/>
                  </a:lnTo>
                  <a:lnTo>
                    <a:pt x="19" y="17"/>
                  </a:lnTo>
                  <a:lnTo>
                    <a:pt x="16" y="16"/>
                  </a:lnTo>
                  <a:lnTo>
                    <a:pt x="16" y="13"/>
                  </a:lnTo>
                  <a:lnTo>
                    <a:pt x="15" y="9"/>
                  </a:lnTo>
                  <a:lnTo>
                    <a:pt x="15" y="9"/>
                  </a:lnTo>
                  <a:lnTo>
                    <a:pt x="16" y="6"/>
                  </a:lnTo>
                  <a:lnTo>
                    <a:pt x="19" y="3"/>
                  </a:lnTo>
                  <a:lnTo>
                    <a:pt x="23" y="1"/>
                  </a:lnTo>
                  <a:lnTo>
                    <a:pt x="26" y="0"/>
                  </a:lnTo>
                  <a:lnTo>
                    <a:pt x="26" y="0"/>
                  </a:lnTo>
                  <a:close/>
                </a:path>
              </a:pathLst>
            </a:custGeom>
            <a:grpFill/>
            <a:ln w="9525">
              <a:noFill/>
              <a:round/>
              <a:headEnd/>
              <a:tailEnd/>
            </a:ln>
          </p:spPr>
          <p:txBody>
            <a:bodyPr/>
            <a:lstStyle/>
            <a:p>
              <a:endParaRPr lang="en-GB" dirty="0">
                <a:solidFill>
                  <a:srgbClr val="646464"/>
                </a:solidFill>
              </a:endParaRPr>
            </a:p>
          </p:txBody>
        </p:sp>
        <p:sp>
          <p:nvSpPr>
            <p:cNvPr id="18" name="Freeform 44"/>
            <p:cNvSpPr>
              <a:spLocks/>
            </p:cNvSpPr>
            <p:nvPr userDrawn="1"/>
          </p:nvSpPr>
          <p:spPr bwMode="black">
            <a:xfrm>
              <a:off x="4835" y="4210"/>
              <a:ext cx="18" cy="42"/>
            </a:xfrm>
            <a:custGeom>
              <a:avLst/>
              <a:gdLst/>
              <a:ahLst/>
              <a:cxnLst>
                <a:cxn ang="0">
                  <a:pos x="33" y="21"/>
                </a:cxn>
                <a:cxn ang="0">
                  <a:pos x="33" y="21"/>
                </a:cxn>
                <a:cxn ang="0">
                  <a:pos x="33" y="24"/>
                </a:cxn>
                <a:cxn ang="0">
                  <a:pos x="33" y="24"/>
                </a:cxn>
                <a:cxn ang="0">
                  <a:pos x="32" y="27"/>
                </a:cxn>
                <a:cxn ang="0">
                  <a:pos x="22" y="25"/>
                </a:cxn>
                <a:cxn ang="0">
                  <a:pos x="22" y="25"/>
                </a:cxn>
                <a:cxn ang="0">
                  <a:pos x="18" y="51"/>
                </a:cxn>
                <a:cxn ang="0">
                  <a:pos x="18" y="51"/>
                </a:cxn>
                <a:cxn ang="0">
                  <a:pos x="16" y="60"/>
                </a:cxn>
                <a:cxn ang="0">
                  <a:pos x="14" y="67"/>
                </a:cxn>
                <a:cxn ang="0">
                  <a:pos x="16" y="70"/>
                </a:cxn>
                <a:cxn ang="0">
                  <a:pos x="19" y="70"/>
                </a:cxn>
                <a:cxn ang="0">
                  <a:pos x="19" y="70"/>
                </a:cxn>
                <a:cxn ang="0">
                  <a:pos x="25" y="68"/>
                </a:cxn>
                <a:cxn ang="0">
                  <a:pos x="24" y="73"/>
                </a:cxn>
                <a:cxn ang="0">
                  <a:pos x="24" y="73"/>
                </a:cxn>
                <a:cxn ang="0">
                  <a:pos x="18" y="76"/>
                </a:cxn>
                <a:cxn ang="0">
                  <a:pos x="11" y="76"/>
                </a:cxn>
                <a:cxn ang="0">
                  <a:pos x="11" y="76"/>
                </a:cxn>
                <a:cxn ang="0">
                  <a:pos x="5" y="75"/>
                </a:cxn>
                <a:cxn ang="0">
                  <a:pos x="2" y="71"/>
                </a:cxn>
                <a:cxn ang="0">
                  <a:pos x="0" y="67"/>
                </a:cxn>
                <a:cxn ang="0">
                  <a:pos x="0" y="59"/>
                </a:cxn>
                <a:cxn ang="0">
                  <a:pos x="0" y="59"/>
                </a:cxn>
                <a:cxn ang="0">
                  <a:pos x="8" y="25"/>
                </a:cxn>
                <a:cxn ang="0">
                  <a:pos x="0" y="27"/>
                </a:cxn>
                <a:cxn ang="0">
                  <a:pos x="0" y="27"/>
                </a:cxn>
                <a:cxn ang="0">
                  <a:pos x="0" y="24"/>
                </a:cxn>
                <a:cxn ang="0">
                  <a:pos x="0" y="24"/>
                </a:cxn>
                <a:cxn ang="0">
                  <a:pos x="0" y="21"/>
                </a:cxn>
                <a:cxn ang="0">
                  <a:pos x="8" y="21"/>
                </a:cxn>
                <a:cxn ang="0">
                  <a:pos x="8" y="21"/>
                </a:cxn>
                <a:cxn ang="0">
                  <a:pos x="11" y="6"/>
                </a:cxn>
                <a:cxn ang="0">
                  <a:pos x="11" y="6"/>
                </a:cxn>
                <a:cxn ang="0">
                  <a:pos x="27" y="0"/>
                </a:cxn>
                <a:cxn ang="0">
                  <a:pos x="29" y="0"/>
                </a:cxn>
                <a:cxn ang="0">
                  <a:pos x="29" y="0"/>
                </a:cxn>
                <a:cxn ang="0">
                  <a:pos x="24" y="21"/>
                </a:cxn>
                <a:cxn ang="0">
                  <a:pos x="33" y="21"/>
                </a:cxn>
              </a:cxnLst>
              <a:rect l="0" t="0" r="r" b="b"/>
              <a:pathLst>
                <a:path w="33" h="76">
                  <a:moveTo>
                    <a:pt x="33" y="21"/>
                  </a:moveTo>
                  <a:lnTo>
                    <a:pt x="33" y="21"/>
                  </a:lnTo>
                  <a:lnTo>
                    <a:pt x="33" y="24"/>
                  </a:lnTo>
                  <a:lnTo>
                    <a:pt x="33" y="24"/>
                  </a:lnTo>
                  <a:lnTo>
                    <a:pt x="32" y="27"/>
                  </a:lnTo>
                  <a:lnTo>
                    <a:pt x="22" y="25"/>
                  </a:lnTo>
                  <a:lnTo>
                    <a:pt x="22" y="25"/>
                  </a:lnTo>
                  <a:lnTo>
                    <a:pt x="18" y="51"/>
                  </a:lnTo>
                  <a:lnTo>
                    <a:pt x="18" y="51"/>
                  </a:lnTo>
                  <a:lnTo>
                    <a:pt x="16" y="60"/>
                  </a:lnTo>
                  <a:lnTo>
                    <a:pt x="14" y="67"/>
                  </a:lnTo>
                  <a:lnTo>
                    <a:pt x="16" y="70"/>
                  </a:lnTo>
                  <a:lnTo>
                    <a:pt x="19" y="70"/>
                  </a:lnTo>
                  <a:lnTo>
                    <a:pt x="19" y="70"/>
                  </a:lnTo>
                  <a:lnTo>
                    <a:pt x="25" y="68"/>
                  </a:lnTo>
                  <a:lnTo>
                    <a:pt x="24" y="73"/>
                  </a:lnTo>
                  <a:lnTo>
                    <a:pt x="24" y="73"/>
                  </a:lnTo>
                  <a:lnTo>
                    <a:pt x="18" y="76"/>
                  </a:lnTo>
                  <a:lnTo>
                    <a:pt x="11" y="76"/>
                  </a:lnTo>
                  <a:lnTo>
                    <a:pt x="11" y="76"/>
                  </a:lnTo>
                  <a:lnTo>
                    <a:pt x="5" y="75"/>
                  </a:lnTo>
                  <a:lnTo>
                    <a:pt x="2" y="71"/>
                  </a:lnTo>
                  <a:lnTo>
                    <a:pt x="0" y="67"/>
                  </a:lnTo>
                  <a:lnTo>
                    <a:pt x="0" y="59"/>
                  </a:lnTo>
                  <a:lnTo>
                    <a:pt x="0" y="59"/>
                  </a:lnTo>
                  <a:lnTo>
                    <a:pt x="8" y="25"/>
                  </a:lnTo>
                  <a:lnTo>
                    <a:pt x="0" y="27"/>
                  </a:lnTo>
                  <a:lnTo>
                    <a:pt x="0" y="27"/>
                  </a:lnTo>
                  <a:lnTo>
                    <a:pt x="0" y="24"/>
                  </a:lnTo>
                  <a:lnTo>
                    <a:pt x="0" y="24"/>
                  </a:lnTo>
                  <a:lnTo>
                    <a:pt x="0" y="21"/>
                  </a:lnTo>
                  <a:lnTo>
                    <a:pt x="8" y="21"/>
                  </a:lnTo>
                  <a:lnTo>
                    <a:pt x="8" y="21"/>
                  </a:lnTo>
                  <a:lnTo>
                    <a:pt x="11" y="6"/>
                  </a:lnTo>
                  <a:lnTo>
                    <a:pt x="11" y="6"/>
                  </a:lnTo>
                  <a:lnTo>
                    <a:pt x="27" y="0"/>
                  </a:lnTo>
                  <a:lnTo>
                    <a:pt x="29" y="0"/>
                  </a:lnTo>
                  <a:lnTo>
                    <a:pt x="29" y="0"/>
                  </a:lnTo>
                  <a:lnTo>
                    <a:pt x="24" y="21"/>
                  </a:lnTo>
                  <a:lnTo>
                    <a:pt x="33" y="21"/>
                  </a:lnTo>
                  <a:close/>
                </a:path>
              </a:pathLst>
            </a:custGeom>
            <a:grpFill/>
            <a:ln w="9525">
              <a:noFill/>
              <a:round/>
              <a:headEnd/>
              <a:tailEnd/>
            </a:ln>
          </p:spPr>
          <p:txBody>
            <a:bodyPr/>
            <a:lstStyle/>
            <a:p>
              <a:endParaRPr lang="en-GB" dirty="0">
                <a:solidFill>
                  <a:srgbClr val="646464"/>
                </a:solidFill>
              </a:endParaRPr>
            </a:p>
          </p:txBody>
        </p:sp>
        <p:sp>
          <p:nvSpPr>
            <p:cNvPr id="19" name="Freeform 45"/>
            <p:cNvSpPr>
              <a:spLocks/>
            </p:cNvSpPr>
            <p:nvPr userDrawn="1"/>
          </p:nvSpPr>
          <p:spPr bwMode="black">
            <a:xfrm>
              <a:off x="4853" y="4221"/>
              <a:ext cx="34" cy="48"/>
            </a:xfrm>
            <a:custGeom>
              <a:avLst/>
              <a:gdLst/>
              <a:ahLst/>
              <a:cxnLst>
                <a:cxn ang="0">
                  <a:pos x="51" y="0"/>
                </a:cxn>
                <a:cxn ang="0">
                  <a:pos x="51" y="0"/>
                </a:cxn>
                <a:cxn ang="0">
                  <a:pos x="55" y="2"/>
                </a:cxn>
                <a:cxn ang="0">
                  <a:pos x="55" y="2"/>
                </a:cxn>
                <a:cxn ang="0">
                  <a:pos x="62" y="0"/>
                </a:cxn>
                <a:cxn ang="0">
                  <a:pos x="62" y="0"/>
                </a:cxn>
                <a:cxn ang="0">
                  <a:pos x="41" y="35"/>
                </a:cxn>
                <a:cxn ang="0">
                  <a:pos x="9" y="86"/>
                </a:cxn>
                <a:cxn ang="0">
                  <a:pos x="9" y="86"/>
                </a:cxn>
                <a:cxn ang="0">
                  <a:pos x="5" y="86"/>
                </a:cxn>
                <a:cxn ang="0">
                  <a:pos x="5" y="86"/>
                </a:cxn>
                <a:cxn ang="0">
                  <a:pos x="0" y="86"/>
                </a:cxn>
                <a:cxn ang="0">
                  <a:pos x="0" y="86"/>
                </a:cxn>
                <a:cxn ang="0">
                  <a:pos x="19" y="56"/>
                </a:cxn>
                <a:cxn ang="0">
                  <a:pos x="19" y="56"/>
                </a:cxn>
                <a:cxn ang="0">
                  <a:pos x="8" y="0"/>
                </a:cxn>
                <a:cxn ang="0">
                  <a:pos x="8" y="0"/>
                </a:cxn>
                <a:cxn ang="0">
                  <a:pos x="16" y="2"/>
                </a:cxn>
                <a:cxn ang="0">
                  <a:pos x="16" y="2"/>
                </a:cxn>
                <a:cxn ang="0">
                  <a:pos x="25" y="0"/>
                </a:cxn>
                <a:cxn ang="0">
                  <a:pos x="25" y="0"/>
                </a:cxn>
                <a:cxn ang="0">
                  <a:pos x="32" y="37"/>
                </a:cxn>
                <a:cxn ang="0">
                  <a:pos x="32" y="37"/>
                </a:cxn>
                <a:cxn ang="0">
                  <a:pos x="51" y="0"/>
                </a:cxn>
                <a:cxn ang="0">
                  <a:pos x="51" y="0"/>
                </a:cxn>
              </a:cxnLst>
              <a:rect l="0" t="0" r="r" b="b"/>
              <a:pathLst>
                <a:path w="62" h="86">
                  <a:moveTo>
                    <a:pt x="51" y="0"/>
                  </a:moveTo>
                  <a:lnTo>
                    <a:pt x="51" y="0"/>
                  </a:lnTo>
                  <a:lnTo>
                    <a:pt x="55" y="2"/>
                  </a:lnTo>
                  <a:lnTo>
                    <a:pt x="55" y="2"/>
                  </a:lnTo>
                  <a:lnTo>
                    <a:pt x="62" y="0"/>
                  </a:lnTo>
                  <a:lnTo>
                    <a:pt x="62" y="0"/>
                  </a:lnTo>
                  <a:lnTo>
                    <a:pt x="41" y="35"/>
                  </a:lnTo>
                  <a:lnTo>
                    <a:pt x="9" y="86"/>
                  </a:lnTo>
                  <a:lnTo>
                    <a:pt x="9" y="86"/>
                  </a:lnTo>
                  <a:lnTo>
                    <a:pt x="5" y="86"/>
                  </a:lnTo>
                  <a:lnTo>
                    <a:pt x="5" y="86"/>
                  </a:lnTo>
                  <a:lnTo>
                    <a:pt x="0" y="86"/>
                  </a:lnTo>
                  <a:lnTo>
                    <a:pt x="0" y="86"/>
                  </a:lnTo>
                  <a:lnTo>
                    <a:pt x="19" y="56"/>
                  </a:lnTo>
                  <a:lnTo>
                    <a:pt x="19" y="56"/>
                  </a:lnTo>
                  <a:lnTo>
                    <a:pt x="8" y="0"/>
                  </a:lnTo>
                  <a:lnTo>
                    <a:pt x="8" y="0"/>
                  </a:lnTo>
                  <a:lnTo>
                    <a:pt x="16" y="2"/>
                  </a:lnTo>
                  <a:lnTo>
                    <a:pt x="16" y="2"/>
                  </a:lnTo>
                  <a:lnTo>
                    <a:pt x="25" y="0"/>
                  </a:lnTo>
                  <a:lnTo>
                    <a:pt x="25" y="0"/>
                  </a:lnTo>
                  <a:lnTo>
                    <a:pt x="32" y="37"/>
                  </a:lnTo>
                  <a:lnTo>
                    <a:pt x="32" y="37"/>
                  </a:lnTo>
                  <a:lnTo>
                    <a:pt x="51" y="0"/>
                  </a:lnTo>
                  <a:lnTo>
                    <a:pt x="51" y="0"/>
                  </a:lnTo>
                  <a:close/>
                </a:path>
              </a:pathLst>
            </a:custGeom>
            <a:grpFill/>
            <a:ln w="9525">
              <a:noFill/>
              <a:round/>
              <a:headEnd/>
              <a:tailEnd/>
            </a:ln>
          </p:spPr>
          <p:txBody>
            <a:bodyPr/>
            <a:lstStyle/>
            <a:p>
              <a:endParaRPr lang="en-GB" dirty="0">
                <a:solidFill>
                  <a:srgbClr val="646464"/>
                </a:solidFill>
              </a:endParaRPr>
            </a:p>
          </p:txBody>
        </p:sp>
        <p:sp>
          <p:nvSpPr>
            <p:cNvPr id="20" name="Freeform 46"/>
            <p:cNvSpPr>
              <a:spLocks/>
            </p:cNvSpPr>
            <p:nvPr userDrawn="1"/>
          </p:nvSpPr>
          <p:spPr bwMode="black">
            <a:xfrm>
              <a:off x="4897" y="4208"/>
              <a:ext cx="20" cy="44"/>
            </a:xfrm>
            <a:custGeom>
              <a:avLst/>
              <a:gdLst/>
              <a:ahLst/>
              <a:cxnLst>
                <a:cxn ang="0">
                  <a:pos x="10" y="32"/>
                </a:cxn>
                <a:cxn ang="0">
                  <a:pos x="10" y="32"/>
                </a:cxn>
                <a:cxn ang="0">
                  <a:pos x="16" y="0"/>
                </a:cxn>
                <a:cxn ang="0">
                  <a:pos x="16" y="0"/>
                </a:cxn>
                <a:cxn ang="0">
                  <a:pos x="25" y="0"/>
                </a:cxn>
                <a:cxn ang="0">
                  <a:pos x="25" y="0"/>
                </a:cxn>
                <a:cxn ang="0">
                  <a:pos x="35" y="0"/>
                </a:cxn>
                <a:cxn ang="0">
                  <a:pos x="35" y="0"/>
                </a:cxn>
                <a:cxn ang="0">
                  <a:pos x="27" y="32"/>
                </a:cxn>
                <a:cxn ang="0">
                  <a:pos x="24" y="46"/>
                </a:cxn>
                <a:cxn ang="0">
                  <a:pos x="24" y="46"/>
                </a:cxn>
                <a:cxn ang="0">
                  <a:pos x="19" y="78"/>
                </a:cxn>
                <a:cxn ang="0">
                  <a:pos x="19" y="78"/>
                </a:cxn>
                <a:cxn ang="0">
                  <a:pos x="10" y="78"/>
                </a:cxn>
                <a:cxn ang="0">
                  <a:pos x="10" y="78"/>
                </a:cxn>
                <a:cxn ang="0">
                  <a:pos x="0" y="78"/>
                </a:cxn>
                <a:cxn ang="0">
                  <a:pos x="0" y="78"/>
                </a:cxn>
                <a:cxn ang="0">
                  <a:pos x="8" y="46"/>
                </a:cxn>
                <a:cxn ang="0">
                  <a:pos x="10" y="32"/>
                </a:cxn>
              </a:cxnLst>
              <a:rect l="0" t="0" r="r" b="b"/>
              <a:pathLst>
                <a:path w="35" h="78">
                  <a:moveTo>
                    <a:pt x="10" y="32"/>
                  </a:moveTo>
                  <a:lnTo>
                    <a:pt x="10" y="32"/>
                  </a:lnTo>
                  <a:lnTo>
                    <a:pt x="16" y="0"/>
                  </a:lnTo>
                  <a:lnTo>
                    <a:pt x="16" y="0"/>
                  </a:lnTo>
                  <a:lnTo>
                    <a:pt x="25" y="0"/>
                  </a:lnTo>
                  <a:lnTo>
                    <a:pt x="25" y="0"/>
                  </a:lnTo>
                  <a:lnTo>
                    <a:pt x="35" y="0"/>
                  </a:lnTo>
                  <a:lnTo>
                    <a:pt x="35" y="0"/>
                  </a:lnTo>
                  <a:lnTo>
                    <a:pt x="27" y="32"/>
                  </a:lnTo>
                  <a:lnTo>
                    <a:pt x="24" y="46"/>
                  </a:lnTo>
                  <a:lnTo>
                    <a:pt x="24" y="46"/>
                  </a:lnTo>
                  <a:lnTo>
                    <a:pt x="19" y="78"/>
                  </a:lnTo>
                  <a:lnTo>
                    <a:pt x="19" y="78"/>
                  </a:lnTo>
                  <a:lnTo>
                    <a:pt x="10" y="78"/>
                  </a:lnTo>
                  <a:lnTo>
                    <a:pt x="10" y="78"/>
                  </a:lnTo>
                  <a:lnTo>
                    <a:pt x="0" y="78"/>
                  </a:lnTo>
                  <a:lnTo>
                    <a:pt x="0" y="78"/>
                  </a:lnTo>
                  <a:lnTo>
                    <a:pt x="8" y="46"/>
                  </a:lnTo>
                  <a:lnTo>
                    <a:pt x="10" y="32"/>
                  </a:lnTo>
                  <a:close/>
                </a:path>
              </a:pathLst>
            </a:custGeom>
            <a:grpFill/>
            <a:ln w="9525">
              <a:noFill/>
              <a:round/>
              <a:headEnd/>
              <a:tailEnd/>
            </a:ln>
          </p:spPr>
          <p:txBody>
            <a:bodyPr/>
            <a:lstStyle/>
            <a:p>
              <a:endParaRPr lang="en-GB" dirty="0">
                <a:solidFill>
                  <a:srgbClr val="646464"/>
                </a:solidFill>
              </a:endParaRPr>
            </a:p>
          </p:txBody>
        </p:sp>
        <p:sp>
          <p:nvSpPr>
            <p:cNvPr id="21" name="Freeform 47"/>
            <p:cNvSpPr>
              <a:spLocks/>
            </p:cNvSpPr>
            <p:nvPr userDrawn="1"/>
          </p:nvSpPr>
          <p:spPr bwMode="black">
            <a:xfrm>
              <a:off x="4916" y="4219"/>
              <a:ext cx="33" cy="33"/>
            </a:xfrm>
            <a:custGeom>
              <a:avLst/>
              <a:gdLst/>
              <a:ahLst/>
              <a:cxnLst>
                <a:cxn ang="0">
                  <a:pos x="26" y="12"/>
                </a:cxn>
                <a:cxn ang="0">
                  <a:pos x="26" y="12"/>
                </a:cxn>
                <a:cxn ang="0">
                  <a:pos x="26" y="12"/>
                </a:cxn>
                <a:cxn ang="0">
                  <a:pos x="31" y="7"/>
                </a:cxn>
                <a:cxn ang="0">
                  <a:pos x="35" y="4"/>
                </a:cxn>
                <a:cxn ang="0">
                  <a:pos x="40" y="2"/>
                </a:cxn>
                <a:cxn ang="0">
                  <a:pos x="45" y="0"/>
                </a:cxn>
                <a:cxn ang="0">
                  <a:pos x="45" y="0"/>
                </a:cxn>
                <a:cxn ang="0">
                  <a:pos x="53" y="2"/>
                </a:cxn>
                <a:cxn ang="0">
                  <a:pos x="58" y="7"/>
                </a:cxn>
                <a:cxn ang="0">
                  <a:pos x="59" y="13"/>
                </a:cxn>
                <a:cxn ang="0">
                  <a:pos x="59" y="23"/>
                </a:cxn>
                <a:cxn ang="0">
                  <a:pos x="59" y="23"/>
                </a:cxn>
                <a:cxn ang="0">
                  <a:pos x="54" y="42"/>
                </a:cxn>
                <a:cxn ang="0">
                  <a:pos x="54" y="42"/>
                </a:cxn>
                <a:cxn ang="0">
                  <a:pos x="51" y="58"/>
                </a:cxn>
                <a:cxn ang="0">
                  <a:pos x="51" y="58"/>
                </a:cxn>
                <a:cxn ang="0">
                  <a:pos x="43" y="58"/>
                </a:cxn>
                <a:cxn ang="0">
                  <a:pos x="43" y="58"/>
                </a:cxn>
                <a:cxn ang="0">
                  <a:pos x="35" y="58"/>
                </a:cxn>
                <a:cxn ang="0">
                  <a:pos x="35" y="58"/>
                </a:cxn>
                <a:cxn ang="0">
                  <a:pos x="38" y="43"/>
                </a:cxn>
                <a:cxn ang="0">
                  <a:pos x="42" y="26"/>
                </a:cxn>
                <a:cxn ang="0">
                  <a:pos x="42" y="26"/>
                </a:cxn>
                <a:cxn ang="0">
                  <a:pos x="43" y="19"/>
                </a:cxn>
                <a:cxn ang="0">
                  <a:pos x="42" y="15"/>
                </a:cxn>
                <a:cxn ang="0">
                  <a:pos x="40" y="12"/>
                </a:cxn>
                <a:cxn ang="0">
                  <a:pos x="35" y="12"/>
                </a:cxn>
                <a:cxn ang="0">
                  <a:pos x="35" y="12"/>
                </a:cxn>
                <a:cxn ang="0">
                  <a:pos x="31" y="13"/>
                </a:cxn>
                <a:cxn ang="0">
                  <a:pos x="27" y="16"/>
                </a:cxn>
                <a:cxn ang="0">
                  <a:pos x="24" y="21"/>
                </a:cxn>
                <a:cxn ang="0">
                  <a:pos x="23" y="27"/>
                </a:cxn>
                <a:cxn ang="0">
                  <a:pos x="21" y="32"/>
                </a:cxn>
                <a:cxn ang="0">
                  <a:pos x="21" y="32"/>
                </a:cxn>
                <a:cxn ang="0">
                  <a:pos x="18" y="58"/>
                </a:cxn>
                <a:cxn ang="0">
                  <a:pos x="18" y="58"/>
                </a:cxn>
                <a:cxn ang="0">
                  <a:pos x="8" y="58"/>
                </a:cxn>
                <a:cxn ang="0">
                  <a:pos x="8" y="58"/>
                </a:cxn>
                <a:cxn ang="0">
                  <a:pos x="0" y="58"/>
                </a:cxn>
                <a:cxn ang="0">
                  <a:pos x="0" y="58"/>
                </a:cxn>
                <a:cxn ang="0">
                  <a:pos x="7" y="32"/>
                </a:cxn>
                <a:cxn ang="0">
                  <a:pos x="7" y="27"/>
                </a:cxn>
                <a:cxn ang="0">
                  <a:pos x="7" y="27"/>
                </a:cxn>
                <a:cxn ang="0">
                  <a:pos x="12" y="2"/>
                </a:cxn>
                <a:cxn ang="0">
                  <a:pos x="12" y="2"/>
                </a:cxn>
                <a:cxn ang="0">
                  <a:pos x="19" y="4"/>
                </a:cxn>
                <a:cxn ang="0">
                  <a:pos x="19" y="4"/>
                </a:cxn>
                <a:cxn ang="0">
                  <a:pos x="27" y="2"/>
                </a:cxn>
                <a:cxn ang="0">
                  <a:pos x="26" y="12"/>
                </a:cxn>
              </a:cxnLst>
              <a:rect l="0" t="0" r="r" b="b"/>
              <a:pathLst>
                <a:path w="59" h="58">
                  <a:moveTo>
                    <a:pt x="26" y="12"/>
                  </a:moveTo>
                  <a:lnTo>
                    <a:pt x="26" y="12"/>
                  </a:lnTo>
                  <a:lnTo>
                    <a:pt x="26" y="12"/>
                  </a:lnTo>
                  <a:lnTo>
                    <a:pt x="31" y="7"/>
                  </a:lnTo>
                  <a:lnTo>
                    <a:pt x="35" y="4"/>
                  </a:lnTo>
                  <a:lnTo>
                    <a:pt x="40" y="2"/>
                  </a:lnTo>
                  <a:lnTo>
                    <a:pt x="45" y="0"/>
                  </a:lnTo>
                  <a:lnTo>
                    <a:pt x="45" y="0"/>
                  </a:lnTo>
                  <a:lnTo>
                    <a:pt x="53" y="2"/>
                  </a:lnTo>
                  <a:lnTo>
                    <a:pt x="58" y="7"/>
                  </a:lnTo>
                  <a:lnTo>
                    <a:pt x="59" y="13"/>
                  </a:lnTo>
                  <a:lnTo>
                    <a:pt x="59" y="23"/>
                  </a:lnTo>
                  <a:lnTo>
                    <a:pt x="59" y="23"/>
                  </a:lnTo>
                  <a:lnTo>
                    <a:pt x="54" y="42"/>
                  </a:lnTo>
                  <a:lnTo>
                    <a:pt x="54" y="42"/>
                  </a:lnTo>
                  <a:lnTo>
                    <a:pt x="51" y="58"/>
                  </a:lnTo>
                  <a:lnTo>
                    <a:pt x="51" y="58"/>
                  </a:lnTo>
                  <a:lnTo>
                    <a:pt x="43" y="58"/>
                  </a:lnTo>
                  <a:lnTo>
                    <a:pt x="43" y="58"/>
                  </a:lnTo>
                  <a:lnTo>
                    <a:pt x="35" y="58"/>
                  </a:lnTo>
                  <a:lnTo>
                    <a:pt x="35" y="58"/>
                  </a:lnTo>
                  <a:lnTo>
                    <a:pt x="38" y="43"/>
                  </a:lnTo>
                  <a:lnTo>
                    <a:pt x="42" y="26"/>
                  </a:lnTo>
                  <a:lnTo>
                    <a:pt x="42" y="26"/>
                  </a:lnTo>
                  <a:lnTo>
                    <a:pt x="43" y="19"/>
                  </a:lnTo>
                  <a:lnTo>
                    <a:pt x="42" y="15"/>
                  </a:lnTo>
                  <a:lnTo>
                    <a:pt x="40" y="12"/>
                  </a:lnTo>
                  <a:lnTo>
                    <a:pt x="35" y="12"/>
                  </a:lnTo>
                  <a:lnTo>
                    <a:pt x="35" y="12"/>
                  </a:lnTo>
                  <a:lnTo>
                    <a:pt x="31" y="13"/>
                  </a:lnTo>
                  <a:lnTo>
                    <a:pt x="27" y="16"/>
                  </a:lnTo>
                  <a:lnTo>
                    <a:pt x="24" y="21"/>
                  </a:lnTo>
                  <a:lnTo>
                    <a:pt x="23" y="27"/>
                  </a:lnTo>
                  <a:lnTo>
                    <a:pt x="21" y="32"/>
                  </a:lnTo>
                  <a:lnTo>
                    <a:pt x="21" y="32"/>
                  </a:lnTo>
                  <a:lnTo>
                    <a:pt x="18" y="58"/>
                  </a:lnTo>
                  <a:lnTo>
                    <a:pt x="18" y="58"/>
                  </a:lnTo>
                  <a:lnTo>
                    <a:pt x="8" y="58"/>
                  </a:lnTo>
                  <a:lnTo>
                    <a:pt x="8" y="58"/>
                  </a:lnTo>
                  <a:lnTo>
                    <a:pt x="0" y="58"/>
                  </a:lnTo>
                  <a:lnTo>
                    <a:pt x="0" y="58"/>
                  </a:lnTo>
                  <a:lnTo>
                    <a:pt x="7" y="32"/>
                  </a:lnTo>
                  <a:lnTo>
                    <a:pt x="7" y="27"/>
                  </a:lnTo>
                  <a:lnTo>
                    <a:pt x="7" y="27"/>
                  </a:lnTo>
                  <a:lnTo>
                    <a:pt x="12" y="2"/>
                  </a:lnTo>
                  <a:lnTo>
                    <a:pt x="12" y="2"/>
                  </a:lnTo>
                  <a:lnTo>
                    <a:pt x="19" y="4"/>
                  </a:lnTo>
                  <a:lnTo>
                    <a:pt x="19" y="4"/>
                  </a:lnTo>
                  <a:lnTo>
                    <a:pt x="27" y="2"/>
                  </a:lnTo>
                  <a:lnTo>
                    <a:pt x="26" y="12"/>
                  </a:lnTo>
                  <a:close/>
                </a:path>
              </a:pathLst>
            </a:custGeom>
            <a:grpFill/>
            <a:ln w="9525">
              <a:noFill/>
              <a:round/>
              <a:headEnd/>
              <a:tailEnd/>
            </a:ln>
          </p:spPr>
          <p:txBody>
            <a:bodyPr/>
            <a:lstStyle/>
            <a:p>
              <a:endParaRPr lang="en-GB" dirty="0">
                <a:solidFill>
                  <a:srgbClr val="646464"/>
                </a:solidFill>
              </a:endParaRPr>
            </a:p>
          </p:txBody>
        </p:sp>
        <p:sp>
          <p:nvSpPr>
            <p:cNvPr id="22" name="Freeform 48"/>
            <p:cNvSpPr>
              <a:spLocks/>
            </p:cNvSpPr>
            <p:nvPr userDrawn="1"/>
          </p:nvSpPr>
          <p:spPr bwMode="black">
            <a:xfrm>
              <a:off x="4966" y="4208"/>
              <a:ext cx="33" cy="44"/>
            </a:xfrm>
            <a:custGeom>
              <a:avLst/>
              <a:gdLst/>
              <a:ahLst/>
              <a:cxnLst>
                <a:cxn ang="0">
                  <a:pos x="9" y="32"/>
                </a:cxn>
                <a:cxn ang="0">
                  <a:pos x="9" y="32"/>
                </a:cxn>
                <a:cxn ang="0">
                  <a:pos x="16" y="0"/>
                </a:cxn>
                <a:cxn ang="0">
                  <a:pos x="16" y="0"/>
                </a:cxn>
                <a:cxn ang="0">
                  <a:pos x="35" y="0"/>
                </a:cxn>
                <a:cxn ang="0">
                  <a:pos x="35" y="0"/>
                </a:cxn>
                <a:cxn ang="0">
                  <a:pos x="59" y="0"/>
                </a:cxn>
                <a:cxn ang="0">
                  <a:pos x="59" y="0"/>
                </a:cxn>
                <a:cxn ang="0">
                  <a:pos x="57" y="5"/>
                </a:cxn>
                <a:cxn ang="0">
                  <a:pos x="57" y="5"/>
                </a:cxn>
                <a:cxn ang="0">
                  <a:pos x="57" y="9"/>
                </a:cxn>
                <a:cxn ang="0">
                  <a:pos x="57" y="9"/>
                </a:cxn>
                <a:cxn ang="0">
                  <a:pos x="32" y="8"/>
                </a:cxn>
                <a:cxn ang="0">
                  <a:pos x="32" y="8"/>
                </a:cxn>
                <a:cxn ang="0">
                  <a:pos x="27" y="33"/>
                </a:cxn>
                <a:cxn ang="0">
                  <a:pos x="27" y="33"/>
                </a:cxn>
                <a:cxn ang="0">
                  <a:pos x="52" y="32"/>
                </a:cxn>
                <a:cxn ang="0">
                  <a:pos x="52" y="32"/>
                </a:cxn>
                <a:cxn ang="0">
                  <a:pos x="51" y="36"/>
                </a:cxn>
                <a:cxn ang="0">
                  <a:pos x="51" y="36"/>
                </a:cxn>
                <a:cxn ang="0">
                  <a:pos x="51" y="41"/>
                </a:cxn>
                <a:cxn ang="0">
                  <a:pos x="51" y="41"/>
                </a:cxn>
                <a:cxn ang="0">
                  <a:pos x="25" y="41"/>
                </a:cxn>
                <a:cxn ang="0">
                  <a:pos x="25" y="41"/>
                </a:cxn>
                <a:cxn ang="0">
                  <a:pos x="22" y="55"/>
                </a:cxn>
                <a:cxn ang="0">
                  <a:pos x="22" y="55"/>
                </a:cxn>
                <a:cxn ang="0">
                  <a:pos x="19" y="70"/>
                </a:cxn>
                <a:cxn ang="0">
                  <a:pos x="19" y="70"/>
                </a:cxn>
                <a:cxn ang="0">
                  <a:pos x="46" y="68"/>
                </a:cxn>
                <a:cxn ang="0">
                  <a:pos x="46" y="68"/>
                </a:cxn>
                <a:cxn ang="0">
                  <a:pos x="44" y="73"/>
                </a:cxn>
                <a:cxn ang="0">
                  <a:pos x="44" y="73"/>
                </a:cxn>
                <a:cxn ang="0">
                  <a:pos x="44" y="78"/>
                </a:cxn>
                <a:cxn ang="0">
                  <a:pos x="44" y="78"/>
                </a:cxn>
                <a:cxn ang="0">
                  <a:pos x="24" y="78"/>
                </a:cxn>
                <a:cxn ang="0">
                  <a:pos x="24" y="78"/>
                </a:cxn>
                <a:cxn ang="0">
                  <a:pos x="0" y="78"/>
                </a:cxn>
                <a:cxn ang="0">
                  <a:pos x="0" y="78"/>
                </a:cxn>
                <a:cxn ang="0">
                  <a:pos x="6" y="46"/>
                </a:cxn>
                <a:cxn ang="0">
                  <a:pos x="9" y="32"/>
                </a:cxn>
              </a:cxnLst>
              <a:rect l="0" t="0" r="r" b="b"/>
              <a:pathLst>
                <a:path w="59" h="78">
                  <a:moveTo>
                    <a:pt x="9" y="32"/>
                  </a:moveTo>
                  <a:lnTo>
                    <a:pt x="9" y="32"/>
                  </a:lnTo>
                  <a:lnTo>
                    <a:pt x="16" y="0"/>
                  </a:lnTo>
                  <a:lnTo>
                    <a:pt x="16" y="0"/>
                  </a:lnTo>
                  <a:lnTo>
                    <a:pt x="35" y="0"/>
                  </a:lnTo>
                  <a:lnTo>
                    <a:pt x="35" y="0"/>
                  </a:lnTo>
                  <a:lnTo>
                    <a:pt x="59" y="0"/>
                  </a:lnTo>
                  <a:lnTo>
                    <a:pt x="59" y="0"/>
                  </a:lnTo>
                  <a:lnTo>
                    <a:pt x="57" y="5"/>
                  </a:lnTo>
                  <a:lnTo>
                    <a:pt x="57" y="5"/>
                  </a:lnTo>
                  <a:lnTo>
                    <a:pt x="57" y="9"/>
                  </a:lnTo>
                  <a:lnTo>
                    <a:pt x="57" y="9"/>
                  </a:lnTo>
                  <a:lnTo>
                    <a:pt x="32" y="8"/>
                  </a:lnTo>
                  <a:lnTo>
                    <a:pt x="32" y="8"/>
                  </a:lnTo>
                  <a:lnTo>
                    <a:pt x="27" y="33"/>
                  </a:lnTo>
                  <a:lnTo>
                    <a:pt x="27" y="33"/>
                  </a:lnTo>
                  <a:lnTo>
                    <a:pt x="52" y="32"/>
                  </a:lnTo>
                  <a:lnTo>
                    <a:pt x="52" y="32"/>
                  </a:lnTo>
                  <a:lnTo>
                    <a:pt x="51" y="36"/>
                  </a:lnTo>
                  <a:lnTo>
                    <a:pt x="51" y="36"/>
                  </a:lnTo>
                  <a:lnTo>
                    <a:pt x="51" y="41"/>
                  </a:lnTo>
                  <a:lnTo>
                    <a:pt x="51" y="41"/>
                  </a:lnTo>
                  <a:lnTo>
                    <a:pt x="25" y="41"/>
                  </a:lnTo>
                  <a:lnTo>
                    <a:pt x="25" y="41"/>
                  </a:lnTo>
                  <a:lnTo>
                    <a:pt x="22" y="55"/>
                  </a:lnTo>
                  <a:lnTo>
                    <a:pt x="22" y="55"/>
                  </a:lnTo>
                  <a:lnTo>
                    <a:pt x="19" y="70"/>
                  </a:lnTo>
                  <a:lnTo>
                    <a:pt x="19" y="70"/>
                  </a:lnTo>
                  <a:lnTo>
                    <a:pt x="46" y="68"/>
                  </a:lnTo>
                  <a:lnTo>
                    <a:pt x="46" y="68"/>
                  </a:lnTo>
                  <a:lnTo>
                    <a:pt x="44" y="73"/>
                  </a:lnTo>
                  <a:lnTo>
                    <a:pt x="44" y="73"/>
                  </a:lnTo>
                  <a:lnTo>
                    <a:pt x="44" y="78"/>
                  </a:lnTo>
                  <a:lnTo>
                    <a:pt x="44" y="78"/>
                  </a:lnTo>
                  <a:lnTo>
                    <a:pt x="24" y="78"/>
                  </a:lnTo>
                  <a:lnTo>
                    <a:pt x="24" y="78"/>
                  </a:lnTo>
                  <a:lnTo>
                    <a:pt x="0" y="78"/>
                  </a:lnTo>
                  <a:lnTo>
                    <a:pt x="0" y="78"/>
                  </a:lnTo>
                  <a:lnTo>
                    <a:pt x="6" y="46"/>
                  </a:lnTo>
                  <a:lnTo>
                    <a:pt x="9" y="32"/>
                  </a:lnTo>
                  <a:close/>
                </a:path>
              </a:pathLst>
            </a:custGeom>
            <a:grpFill/>
            <a:ln w="9525">
              <a:noFill/>
              <a:round/>
              <a:headEnd/>
              <a:tailEnd/>
            </a:ln>
          </p:spPr>
          <p:txBody>
            <a:bodyPr/>
            <a:lstStyle/>
            <a:p>
              <a:endParaRPr lang="en-GB" dirty="0">
                <a:solidFill>
                  <a:srgbClr val="646464"/>
                </a:solidFill>
              </a:endParaRPr>
            </a:p>
          </p:txBody>
        </p:sp>
        <p:sp>
          <p:nvSpPr>
            <p:cNvPr id="23" name="Freeform 49"/>
            <p:cNvSpPr>
              <a:spLocks/>
            </p:cNvSpPr>
            <p:nvPr userDrawn="1"/>
          </p:nvSpPr>
          <p:spPr bwMode="black">
            <a:xfrm>
              <a:off x="5002" y="4221"/>
              <a:ext cx="29" cy="31"/>
            </a:xfrm>
            <a:custGeom>
              <a:avLst/>
              <a:gdLst/>
              <a:ahLst/>
              <a:cxnLst>
                <a:cxn ang="0">
                  <a:pos x="23" y="41"/>
                </a:cxn>
                <a:cxn ang="0">
                  <a:pos x="23" y="41"/>
                </a:cxn>
                <a:cxn ang="0">
                  <a:pos x="43" y="0"/>
                </a:cxn>
                <a:cxn ang="0">
                  <a:pos x="43" y="0"/>
                </a:cxn>
                <a:cxn ang="0">
                  <a:pos x="48" y="2"/>
                </a:cxn>
                <a:cxn ang="0">
                  <a:pos x="48" y="2"/>
                </a:cxn>
                <a:cxn ang="0">
                  <a:pos x="53" y="0"/>
                </a:cxn>
                <a:cxn ang="0">
                  <a:pos x="53" y="0"/>
                </a:cxn>
                <a:cxn ang="0">
                  <a:pos x="38" y="24"/>
                </a:cxn>
                <a:cxn ang="0">
                  <a:pos x="30" y="38"/>
                </a:cxn>
                <a:cxn ang="0">
                  <a:pos x="21" y="56"/>
                </a:cxn>
                <a:cxn ang="0">
                  <a:pos x="21" y="56"/>
                </a:cxn>
                <a:cxn ang="0">
                  <a:pos x="15" y="56"/>
                </a:cxn>
                <a:cxn ang="0">
                  <a:pos x="15" y="56"/>
                </a:cxn>
                <a:cxn ang="0">
                  <a:pos x="8" y="56"/>
                </a:cxn>
                <a:cxn ang="0">
                  <a:pos x="8" y="56"/>
                </a:cxn>
                <a:cxn ang="0">
                  <a:pos x="0" y="0"/>
                </a:cxn>
                <a:cxn ang="0">
                  <a:pos x="0" y="0"/>
                </a:cxn>
                <a:cxn ang="0">
                  <a:pos x="8" y="2"/>
                </a:cxn>
                <a:cxn ang="0">
                  <a:pos x="8" y="2"/>
                </a:cxn>
                <a:cxn ang="0">
                  <a:pos x="18" y="0"/>
                </a:cxn>
                <a:cxn ang="0">
                  <a:pos x="18" y="0"/>
                </a:cxn>
                <a:cxn ang="0">
                  <a:pos x="23" y="41"/>
                </a:cxn>
                <a:cxn ang="0">
                  <a:pos x="23" y="41"/>
                </a:cxn>
              </a:cxnLst>
              <a:rect l="0" t="0" r="r" b="b"/>
              <a:pathLst>
                <a:path w="53" h="56">
                  <a:moveTo>
                    <a:pt x="23" y="41"/>
                  </a:moveTo>
                  <a:lnTo>
                    <a:pt x="23" y="41"/>
                  </a:lnTo>
                  <a:lnTo>
                    <a:pt x="43" y="0"/>
                  </a:lnTo>
                  <a:lnTo>
                    <a:pt x="43" y="0"/>
                  </a:lnTo>
                  <a:lnTo>
                    <a:pt x="48" y="2"/>
                  </a:lnTo>
                  <a:lnTo>
                    <a:pt x="48" y="2"/>
                  </a:lnTo>
                  <a:lnTo>
                    <a:pt x="53" y="0"/>
                  </a:lnTo>
                  <a:lnTo>
                    <a:pt x="53" y="0"/>
                  </a:lnTo>
                  <a:lnTo>
                    <a:pt x="38" y="24"/>
                  </a:lnTo>
                  <a:lnTo>
                    <a:pt x="30" y="38"/>
                  </a:lnTo>
                  <a:lnTo>
                    <a:pt x="21" y="56"/>
                  </a:lnTo>
                  <a:lnTo>
                    <a:pt x="21" y="56"/>
                  </a:lnTo>
                  <a:lnTo>
                    <a:pt x="15" y="56"/>
                  </a:lnTo>
                  <a:lnTo>
                    <a:pt x="15" y="56"/>
                  </a:lnTo>
                  <a:lnTo>
                    <a:pt x="8" y="56"/>
                  </a:lnTo>
                  <a:lnTo>
                    <a:pt x="8" y="56"/>
                  </a:lnTo>
                  <a:lnTo>
                    <a:pt x="0" y="0"/>
                  </a:lnTo>
                  <a:lnTo>
                    <a:pt x="0" y="0"/>
                  </a:lnTo>
                  <a:lnTo>
                    <a:pt x="8" y="2"/>
                  </a:lnTo>
                  <a:lnTo>
                    <a:pt x="8" y="2"/>
                  </a:lnTo>
                  <a:lnTo>
                    <a:pt x="18" y="0"/>
                  </a:lnTo>
                  <a:lnTo>
                    <a:pt x="18" y="0"/>
                  </a:lnTo>
                  <a:lnTo>
                    <a:pt x="23" y="41"/>
                  </a:lnTo>
                  <a:lnTo>
                    <a:pt x="23" y="41"/>
                  </a:lnTo>
                  <a:close/>
                </a:path>
              </a:pathLst>
            </a:custGeom>
            <a:grpFill/>
            <a:ln w="9525">
              <a:noFill/>
              <a:round/>
              <a:headEnd/>
              <a:tailEnd/>
            </a:ln>
          </p:spPr>
          <p:txBody>
            <a:bodyPr/>
            <a:lstStyle/>
            <a:p>
              <a:endParaRPr lang="en-GB" dirty="0">
                <a:solidFill>
                  <a:srgbClr val="646464"/>
                </a:solidFill>
              </a:endParaRPr>
            </a:p>
          </p:txBody>
        </p:sp>
        <p:sp>
          <p:nvSpPr>
            <p:cNvPr id="24" name="Freeform 50"/>
            <p:cNvSpPr>
              <a:spLocks noEditPoints="1"/>
            </p:cNvSpPr>
            <p:nvPr userDrawn="1"/>
          </p:nvSpPr>
          <p:spPr bwMode="black">
            <a:xfrm>
              <a:off x="5030"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7"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8" y="5"/>
                </a:cxn>
                <a:cxn ang="0">
                  <a:pos x="13" y="8"/>
                </a:cxn>
                <a:cxn ang="0">
                  <a:pos x="10" y="13"/>
                </a:cxn>
                <a:cxn ang="0">
                  <a:pos x="6" y="18"/>
                </a:cxn>
                <a:cxn ang="0">
                  <a:pos x="3" y="24"/>
                </a:cxn>
                <a:cxn ang="0">
                  <a:pos x="2" y="31"/>
                </a:cxn>
                <a:cxn ang="0">
                  <a:pos x="2" y="31"/>
                </a:cxn>
                <a:cxn ang="0">
                  <a:pos x="0" y="37"/>
                </a:cxn>
                <a:cxn ang="0">
                  <a:pos x="2" y="43"/>
                </a:cxn>
                <a:cxn ang="0">
                  <a:pos x="3" y="48"/>
                </a:cxn>
                <a:cxn ang="0">
                  <a:pos x="5" y="53"/>
                </a:cxn>
                <a:cxn ang="0">
                  <a:pos x="10" y="56"/>
                </a:cxn>
                <a:cxn ang="0">
                  <a:pos x="13" y="58"/>
                </a:cxn>
                <a:cxn ang="0">
                  <a:pos x="24" y="59"/>
                </a:cxn>
                <a:cxn ang="0">
                  <a:pos x="24" y="59"/>
                </a:cxn>
                <a:cxn ang="0">
                  <a:pos x="35" y="58"/>
                </a:cxn>
                <a:cxn ang="0">
                  <a:pos x="41" y="54"/>
                </a:cxn>
                <a:cxn ang="0">
                  <a:pos x="46" y="48"/>
                </a:cxn>
                <a:cxn ang="0">
                  <a:pos x="44" y="47"/>
                </a:cxn>
                <a:cxn ang="0">
                  <a:pos x="44" y="47"/>
                </a:cxn>
                <a:cxn ang="0">
                  <a:pos x="37" y="51"/>
                </a:cxn>
                <a:cxn ang="0">
                  <a:pos x="30" y="51"/>
                </a:cxn>
                <a:cxn ang="0">
                  <a:pos x="30" y="51"/>
                </a:cxn>
                <a:cxn ang="0">
                  <a:pos x="25" y="51"/>
                </a:cxn>
                <a:cxn ang="0">
                  <a:pos x="22" y="50"/>
                </a:cxn>
                <a:cxn ang="0">
                  <a:pos x="19" y="47"/>
                </a:cxn>
                <a:cxn ang="0">
                  <a:pos x="18"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7"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8" y="5"/>
                  </a:lnTo>
                  <a:lnTo>
                    <a:pt x="13" y="8"/>
                  </a:lnTo>
                  <a:lnTo>
                    <a:pt x="10" y="13"/>
                  </a:lnTo>
                  <a:lnTo>
                    <a:pt x="6" y="18"/>
                  </a:lnTo>
                  <a:lnTo>
                    <a:pt x="3" y="24"/>
                  </a:lnTo>
                  <a:lnTo>
                    <a:pt x="2" y="31"/>
                  </a:lnTo>
                  <a:lnTo>
                    <a:pt x="2" y="31"/>
                  </a:lnTo>
                  <a:lnTo>
                    <a:pt x="0" y="37"/>
                  </a:lnTo>
                  <a:lnTo>
                    <a:pt x="2" y="43"/>
                  </a:lnTo>
                  <a:lnTo>
                    <a:pt x="3" y="48"/>
                  </a:lnTo>
                  <a:lnTo>
                    <a:pt x="5" y="53"/>
                  </a:lnTo>
                  <a:lnTo>
                    <a:pt x="10" y="56"/>
                  </a:lnTo>
                  <a:lnTo>
                    <a:pt x="13" y="58"/>
                  </a:lnTo>
                  <a:lnTo>
                    <a:pt x="24" y="59"/>
                  </a:lnTo>
                  <a:lnTo>
                    <a:pt x="24" y="59"/>
                  </a:lnTo>
                  <a:lnTo>
                    <a:pt x="35" y="58"/>
                  </a:lnTo>
                  <a:lnTo>
                    <a:pt x="41" y="54"/>
                  </a:lnTo>
                  <a:lnTo>
                    <a:pt x="46" y="48"/>
                  </a:lnTo>
                  <a:lnTo>
                    <a:pt x="44" y="47"/>
                  </a:lnTo>
                  <a:lnTo>
                    <a:pt x="44" y="47"/>
                  </a:lnTo>
                  <a:lnTo>
                    <a:pt x="37" y="51"/>
                  </a:lnTo>
                  <a:lnTo>
                    <a:pt x="30" y="51"/>
                  </a:lnTo>
                  <a:lnTo>
                    <a:pt x="30" y="51"/>
                  </a:lnTo>
                  <a:lnTo>
                    <a:pt x="25" y="51"/>
                  </a:lnTo>
                  <a:lnTo>
                    <a:pt x="22" y="50"/>
                  </a:lnTo>
                  <a:lnTo>
                    <a:pt x="19" y="47"/>
                  </a:lnTo>
                  <a:lnTo>
                    <a:pt x="18" y="39"/>
                  </a:lnTo>
                  <a:lnTo>
                    <a:pt x="19" y="31"/>
                  </a:lnTo>
                  <a:lnTo>
                    <a:pt x="51" y="31"/>
                  </a:lnTo>
                  <a:close/>
                </a:path>
              </a:pathLst>
            </a:custGeom>
            <a:grpFill/>
            <a:ln w="9525">
              <a:noFill/>
              <a:round/>
              <a:headEnd/>
              <a:tailEnd/>
            </a:ln>
          </p:spPr>
          <p:txBody>
            <a:bodyPr/>
            <a:lstStyle/>
            <a:p>
              <a:endParaRPr lang="en-GB" dirty="0">
                <a:solidFill>
                  <a:srgbClr val="646464"/>
                </a:solidFill>
              </a:endParaRPr>
            </a:p>
          </p:txBody>
        </p:sp>
        <p:sp>
          <p:nvSpPr>
            <p:cNvPr id="25" name="Freeform 51"/>
            <p:cNvSpPr>
              <a:spLocks/>
            </p:cNvSpPr>
            <p:nvPr userDrawn="1"/>
          </p:nvSpPr>
          <p:spPr bwMode="black">
            <a:xfrm>
              <a:off x="5062" y="4221"/>
              <a:ext cx="25" cy="31"/>
            </a:xfrm>
            <a:custGeom>
              <a:avLst/>
              <a:gdLst/>
              <a:ahLst/>
              <a:cxnLst>
                <a:cxn ang="0">
                  <a:pos x="24" y="14"/>
                </a:cxn>
                <a:cxn ang="0">
                  <a:pos x="24" y="14"/>
                </a:cxn>
                <a:cxn ang="0">
                  <a:pos x="24" y="14"/>
                </a:cxn>
                <a:cxn ang="0">
                  <a:pos x="29" y="8"/>
                </a:cxn>
                <a:cxn ang="0">
                  <a:pos x="33" y="3"/>
                </a:cxn>
                <a:cxn ang="0">
                  <a:pos x="40" y="0"/>
                </a:cxn>
                <a:cxn ang="0">
                  <a:pos x="45" y="0"/>
                </a:cxn>
                <a:cxn ang="0">
                  <a:pos x="45" y="0"/>
                </a:cxn>
                <a:cxn ang="0">
                  <a:pos x="46" y="0"/>
                </a:cxn>
                <a:cxn ang="0">
                  <a:pos x="46" y="0"/>
                </a:cxn>
                <a:cxn ang="0">
                  <a:pos x="45" y="8"/>
                </a:cxn>
                <a:cxn ang="0">
                  <a:pos x="45" y="8"/>
                </a:cxn>
                <a:cxn ang="0">
                  <a:pos x="43" y="16"/>
                </a:cxn>
                <a:cxn ang="0">
                  <a:pos x="41" y="16"/>
                </a:cxn>
                <a:cxn ang="0">
                  <a:pos x="41" y="16"/>
                </a:cxn>
                <a:cxn ang="0">
                  <a:pos x="40" y="16"/>
                </a:cxn>
                <a:cxn ang="0">
                  <a:pos x="37" y="14"/>
                </a:cxn>
                <a:cxn ang="0">
                  <a:pos x="37" y="14"/>
                </a:cxn>
                <a:cxn ang="0">
                  <a:pos x="32" y="16"/>
                </a:cxn>
                <a:cxn ang="0">
                  <a:pos x="27" y="17"/>
                </a:cxn>
                <a:cxn ang="0">
                  <a:pos x="24" y="22"/>
                </a:cxn>
                <a:cxn ang="0">
                  <a:pos x="22" y="25"/>
                </a:cxn>
                <a:cxn ang="0">
                  <a:pos x="22" y="30"/>
                </a:cxn>
                <a:cxn ang="0">
                  <a:pos x="22" y="30"/>
                </a:cxn>
                <a:cxn ang="0">
                  <a:pos x="18" y="56"/>
                </a:cxn>
                <a:cxn ang="0">
                  <a:pos x="18" y="56"/>
                </a:cxn>
                <a:cxn ang="0">
                  <a:pos x="10" y="56"/>
                </a:cxn>
                <a:cxn ang="0">
                  <a:pos x="10" y="56"/>
                </a:cxn>
                <a:cxn ang="0">
                  <a:pos x="0" y="56"/>
                </a:cxn>
                <a:cxn ang="0">
                  <a:pos x="0" y="56"/>
                </a:cxn>
                <a:cxn ang="0">
                  <a:pos x="7" y="30"/>
                </a:cxn>
                <a:cxn ang="0">
                  <a:pos x="8" y="25"/>
                </a:cxn>
                <a:cxn ang="0">
                  <a:pos x="8" y="25"/>
                </a:cxn>
                <a:cxn ang="0">
                  <a:pos x="11" y="0"/>
                </a:cxn>
                <a:cxn ang="0">
                  <a:pos x="11" y="0"/>
                </a:cxn>
                <a:cxn ang="0">
                  <a:pos x="19" y="2"/>
                </a:cxn>
                <a:cxn ang="0">
                  <a:pos x="19" y="2"/>
                </a:cxn>
                <a:cxn ang="0">
                  <a:pos x="27" y="0"/>
                </a:cxn>
                <a:cxn ang="0">
                  <a:pos x="24" y="14"/>
                </a:cxn>
              </a:cxnLst>
              <a:rect l="0" t="0" r="r" b="b"/>
              <a:pathLst>
                <a:path w="46" h="56">
                  <a:moveTo>
                    <a:pt x="24" y="14"/>
                  </a:moveTo>
                  <a:lnTo>
                    <a:pt x="24" y="14"/>
                  </a:lnTo>
                  <a:lnTo>
                    <a:pt x="24" y="14"/>
                  </a:lnTo>
                  <a:lnTo>
                    <a:pt x="29" y="8"/>
                  </a:lnTo>
                  <a:lnTo>
                    <a:pt x="33" y="3"/>
                  </a:lnTo>
                  <a:lnTo>
                    <a:pt x="40" y="0"/>
                  </a:lnTo>
                  <a:lnTo>
                    <a:pt x="45" y="0"/>
                  </a:lnTo>
                  <a:lnTo>
                    <a:pt x="45" y="0"/>
                  </a:lnTo>
                  <a:lnTo>
                    <a:pt x="46" y="0"/>
                  </a:lnTo>
                  <a:lnTo>
                    <a:pt x="46" y="0"/>
                  </a:lnTo>
                  <a:lnTo>
                    <a:pt x="45" y="8"/>
                  </a:lnTo>
                  <a:lnTo>
                    <a:pt x="45" y="8"/>
                  </a:lnTo>
                  <a:lnTo>
                    <a:pt x="43" y="16"/>
                  </a:lnTo>
                  <a:lnTo>
                    <a:pt x="41" y="16"/>
                  </a:lnTo>
                  <a:lnTo>
                    <a:pt x="41" y="16"/>
                  </a:lnTo>
                  <a:lnTo>
                    <a:pt x="40" y="16"/>
                  </a:lnTo>
                  <a:lnTo>
                    <a:pt x="37" y="14"/>
                  </a:lnTo>
                  <a:lnTo>
                    <a:pt x="37" y="14"/>
                  </a:lnTo>
                  <a:lnTo>
                    <a:pt x="32" y="16"/>
                  </a:lnTo>
                  <a:lnTo>
                    <a:pt x="27" y="17"/>
                  </a:lnTo>
                  <a:lnTo>
                    <a:pt x="24" y="22"/>
                  </a:lnTo>
                  <a:lnTo>
                    <a:pt x="22" y="25"/>
                  </a:lnTo>
                  <a:lnTo>
                    <a:pt x="22" y="30"/>
                  </a:lnTo>
                  <a:lnTo>
                    <a:pt x="22" y="30"/>
                  </a:lnTo>
                  <a:lnTo>
                    <a:pt x="18" y="56"/>
                  </a:lnTo>
                  <a:lnTo>
                    <a:pt x="18" y="56"/>
                  </a:lnTo>
                  <a:lnTo>
                    <a:pt x="10" y="56"/>
                  </a:lnTo>
                  <a:lnTo>
                    <a:pt x="10" y="56"/>
                  </a:lnTo>
                  <a:lnTo>
                    <a:pt x="0" y="56"/>
                  </a:lnTo>
                  <a:lnTo>
                    <a:pt x="0" y="56"/>
                  </a:lnTo>
                  <a:lnTo>
                    <a:pt x="7" y="30"/>
                  </a:lnTo>
                  <a:lnTo>
                    <a:pt x="8" y="25"/>
                  </a:lnTo>
                  <a:lnTo>
                    <a:pt x="8" y="25"/>
                  </a:lnTo>
                  <a:lnTo>
                    <a:pt x="11" y="0"/>
                  </a:lnTo>
                  <a:lnTo>
                    <a:pt x="11" y="0"/>
                  </a:lnTo>
                  <a:lnTo>
                    <a:pt x="19" y="2"/>
                  </a:lnTo>
                  <a:lnTo>
                    <a:pt x="19" y="2"/>
                  </a:lnTo>
                  <a:lnTo>
                    <a:pt x="27" y="0"/>
                  </a:lnTo>
                  <a:lnTo>
                    <a:pt x="24" y="14"/>
                  </a:lnTo>
                  <a:close/>
                </a:path>
              </a:pathLst>
            </a:custGeom>
            <a:grpFill/>
            <a:ln w="9525">
              <a:noFill/>
              <a:round/>
              <a:headEnd/>
              <a:tailEnd/>
            </a:ln>
          </p:spPr>
          <p:txBody>
            <a:bodyPr/>
            <a:lstStyle/>
            <a:p>
              <a:endParaRPr lang="en-GB" dirty="0">
                <a:solidFill>
                  <a:srgbClr val="646464"/>
                </a:solidFill>
              </a:endParaRPr>
            </a:p>
          </p:txBody>
        </p:sp>
        <p:sp>
          <p:nvSpPr>
            <p:cNvPr id="26" name="Freeform 52"/>
            <p:cNvSpPr>
              <a:spLocks/>
            </p:cNvSpPr>
            <p:nvPr userDrawn="1"/>
          </p:nvSpPr>
          <p:spPr bwMode="black">
            <a:xfrm>
              <a:off x="5087" y="4221"/>
              <a:ext cx="34" cy="48"/>
            </a:xfrm>
            <a:custGeom>
              <a:avLst/>
              <a:gdLst/>
              <a:ahLst/>
              <a:cxnLst>
                <a:cxn ang="0">
                  <a:pos x="50" y="0"/>
                </a:cxn>
                <a:cxn ang="0">
                  <a:pos x="50" y="0"/>
                </a:cxn>
                <a:cxn ang="0">
                  <a:pos x="55" y="2"/>
                </a:cxn>
                <a:cxn ang="0">
                  <a:pos x="55" y="2"/>
                </a:cxn>
                <a:cxn ang="0">
                  <a:pos x="61" y="0"/>
                </a:cxn>
                <a:cxn ang="0">
                  <a:pos x="61" y="0"/>
                </a:cxn>
                <a:cxn ang="0">
                  <a:pos x="41" y="35"/>
                </a:cxn>
                <a:cxn ang="0">
                  <a:pos x="9" y="86"/>
                </a:cxn>
                <a:cxn ang="0">
                  <a:pos x="9" y="86"/>
                </a:cxn>
                <a:cxn ang="0">
                  <a:pos x="4" y="86"/>
                </a:cxn>
                <a:cxn ang="0">
                  <a:pos x="4" y="86"/>
                </a:cxn>
                <a:cxn ang="0">
                  <a:pos x="0" y="86"/>
                </a:cxn>
                <a:cxn ang="0">
                  <a:pos x="0" y="86"/>
                </a:cxn>
                <a:cxn ang="0">
                  <a:pos x="19" y="56"/>
                </a:cxn>
                <a:cxn ang="0">
                  <a:pos x="19" y="56"/>
                </a:cxn>
                <a:cxn ang="0">
                  <a:pos x="8" y="0"/>
                </a:cxn>
                <a:cxn ang="0">
                  <a:pos x="8" y="0"/>
                </a:cxn>
                <a:cxn ang="0">
                  <a:pos x="15" y="2"/>
                </a:cxn>
                <a:cxn ang="0">
                  <a:pos x="15" y="2"/>
                </a:cxn>
                <a:cxn ang="0">
                  <a:pos x="25" y="0"/>
                </a:cxn>
                <a:cxn ang="0">
                  <a:pos x="25" y="0"/>
                </a:cxn>
                <a:cxn ang="0">
                  <a:pos x="31" y="37"/>
                </a:cxn>
                <a:cxn ang="0">
                  <a:pos x="31" y="37"/>
                </a:cxn>
                <a:cxn ang="0">
                  <a:pos x="50" y="0"/>
                </a:cxn>
                <a:cxn ang="0">
                  <a:pos x="50" y="0"/>
                </a:cxn>
              </a:cxnLst>
              <a:rect l="0" t="0" r="r" b="b"/>
              <a:pathLst>
                <a:path w="61" h="86">
                  <a:moveTo>
                    <a:pt x="50" y="0"/>
                  </a:moveTo>
                  <a:lnTo>
                    <a:pt x="50" y="0"/>
                  </a:lnTo>
                  <a:lnTo>
                    <a:pt x="55" y="2"/>
                  </a:lnTo>
                  <a:lnTo>
                    <a:pt x="55" y="2"/>
                  </a:lnTo>
                  <a:lnTo>
                    <a:pt x="61" y="0"/>
                  </a:lnTo>
                  <a:lnTo>
                    <a:pt x="61" y="0"/>
                  </a:lnTo>
                  <a:lnTo>
                    <a:pt x="41" y="35"/>
                  </a:lnTo>
                  <a:lnTo>
                    <a:pt x="9" y="86"/>
                  </a:lnTo>
                  <a:lnTo>
                    <a:pt x="9" y="86"/>
                  </a:lnTo>
                  <a:lnTo>
                    <a:pt x="4" y="86"/>
                  </a:lnTo>
                  <a:lnTo>
                    <a:pt x="4" y="86"/>
                  </a:lnTo>
                  <a:lnTo>
                    <a:pt x="0" y="86"/>
                  </a:lnTo>
                  <a:lnTo>
                    <a:pt x="0" y="86"/>
                  </a:lnTo>
                  <a:lnTo>
                    <a:pt x="19" y="56"/>
                  </a:lnTo>
                  <a:lnTo>
                    <a:pt x="19" y="56"/>
                  </a:lnTo>
                  <a:lnTo>
                    <a:pt x="8" y="0"/>
                  </a:lnTo>
                  <a:lnTo>
                    <a:pt x="8" y="0"/>
                  </a:lnTo>
                  <a:lnTo>
                    <a:pt x="15" y="2"/>
                  </a:lnTo>
                  <a:lnTo>
                    <a:pt x="15" y="2"/>
                  </a:lnTo>
                  <a:lnTo>
                    <a:pt x="25" y="0"/>
                  </a:lnTo>
                  <a:lnTo>
                    <a:pt x="25" y="0"/>
                  </a:lnTo>
                  <a:lnTo>
                    <a:pt x="31" y="37"/>
                  </a:lnTo>
                  <a:lnTo>
                    <a:pt x="31" y="37"/>
                  </a:lnTo>
                  <a:lnTo>
                    <a:pt x="50" y="0"/>
                  </a:lnTo>
                  <a:lnTo>
                    <a:pt x="50" y="0"/>
                  </a:lnTo>
                  <a:close/>
                </a:path>
              </a:pathLst>
            </a:custGeom>
            <a:grpFill/>
            <a:ln w="9525">
              <a:noFill/>
              <a:round/>
              <a:headEnd/>
              <a:tailEnd/>
            </a:ln>
          </p:spPr>
          <p:txBody>
            <a:bodyPr/>
            <a:lstStyle/>
            <a:p>
              <a:endParaRPr lang="en-GB" dirty="0">
                <a:solidFill>
                  <a:srgbClr val="646464"/>
                </a:solidFill>
              </a:endParaRPr>
            </a:p>
          </p:txBody>
        </p:sp>
        <p:sp>
          <p:nvSpPr>
            <p:cNvPr id="27" name="Freeform 53"/>
            <p:cNvSpPr>
              <a:spLocks/>
            </p:cNvSpPr>
            <p:nvPr userDrawn="1"/>
          </p:nvSpPr>
          <p:spPr bwMode="black">
            <a:xfrm>
              <a:off x="5123" y="4210"/>
              <a:ext cx="20" cy="42"/>
            </a:xfrm>
            <a:custGeom>
              <a:avLst/>
              <a:gdLst/>
              <a:ahLst/>
              <a:cxnLst>
                <a:cxn ang="0">
                  <a:pos x="35" y="21"/>
                </a:cxn>
                <a:cxn ang="0">
                  <a:pos x="35" y="21"/>
                </a:cxn>
                <a:cxn ang="0">
                  <a:pos x="33" y="24"/>
                </a:cxn>
                <a:cxn ang="0">
                  <a:pos x="33" y="24"/>
                </a:cxn>
                <a:cxn ang="0">
                  <a:pos x="33" y="27"/>
                </a:cxn>
                <a:cxn ang="0">
                  <a:pos x="23" y="25"/>
                </a:cxn>
                <a:cxn ang="0">
                  <a:pos x="23" y="25"/>
                </a:cxn>
                <a:cxn ang="0">
                  <a:pos x="17" y="51"/>
                </a:cxn>
                <a:cxn ang="0">
                  <a:pos x="17" y="51"/>
                </a:cxn>
                <a:cxn ang="0">
                  <a:pos x="16" y="60"/>
                </a:cxn>
                <a:cxn ang="0">
                  <a:pos x="16" y="67"/>
                </a:cxn>
                <a:cxn ang="0">
                  <a:pos x="17" y="70"/>
                </a:cxn>
                <a:cxn ang="0">
                  <a:pos x="20" y="70"/>
                </a:cxn>
                <a:cxn ang="0">
                  <a:pos x="20" y="70"/>
                </a:cxn>
                <a:cxn ang="0">
                  <a:pos x="25" y="68"/>
                </a:cxn>
                <a:cxn ang="0">
                  <a:pos x="25" y="73"/>
                </a:cxn>
                <a:cxn ang="0">
                  <a:pos x="25" y="73"/>
                </a:cxn>
                <a:cxn ang="0">
                  <a:pos x="19" y="76"/>
                </a:cxn>
                <a:cxn ang="0">
                  <a:pos x="12" y="76"/>
                </a:cxn>
                <a:cxn ang="0">
                  <a:pos x="12" y="76"/>
                </a:cxn>
                <a:cxn ang="0">
                  <a:pos x="6" y="75"/>
                </a:cxn>
                <a:cxn ang="0">
                  <a:pos x="1" y="71"/>
                </a:cxn>
                <a:cxn ang="0">
                  <a:pos x="0" y="67"/>
                </a:cxn>
                <a:cxn ang="0">
                  <a:pos x="1" y="59"/>
                </a:cxn>
                <a:cxn ang="0">
                  <a:pos x="1" y="59"/>
                </a:cxn>
                <a:cxn ang="0">
                  <a:pos x="8" y="25"/>
                </a:cxn>
                <a:cxn ang="0">
                  <a:pos x="0" y="27"/>
                </a:cxn>
                <a:cxn ang="0">
                  <a:pos x="0" y="27"/>
                </a:cxn>
                <a:cxn ang="0">
                  <a:pos x="1" y="24"/>
                </a:cxn>
                <a:cxn ang="0">
                  <a:pos x="1" y="24"/>
                </a:cxn>
                <a:cxn ang="0">
                  <a:pos x="1" y="21"/>
                </a:cxn>
                <a:cxn ang="0">
                  <a:pos x="9" y="21"/>
                </a:cxn>
                <a:cxn ang="0">
                  <a:pos x="9" y="21"/>
                </a:cxn>
                <a:cxn ang="0">
                  <a:pos x="11" y="6"/>
                </a:cxn>
                <a:cxn ang="0">
                  <a:pos x="11" y="6"/>
                </a:cxn>
                <a:cxn ang="0">
                  <a:pos x="28" y="0"/>
                </a:cxn>
                <a:cxn ang="0">
                  <a:pos x="30" y="0"/>
                </a:cxn>
                <a:cxn ang="0">
                  <a:pos x="30" y="0"/>
                </a:cxn>
                <a:cxn ang="0">
                  <a:pos x="23" y="21"/>
                </a:cxn>
                <a:cxn ang="0">
                  <a:pos x="35" y="21"/>
                </a:cxn>
              </a:cxnLst>
              <a:rect l="0" t="0" r="r" b="b"/>
              <a:pathLst>
                <a:path w="35" h="76">
                  <a:moveTo>
                    <a:pt x="35" y="21"/>
                  </a:moveTo>
                  <a:lnTo>
                    <a:pt x="35" y="21"/>
                  </a:lnTo>
                  <a:lnTo>
                    <a:pt x="33" y="24"/>
                  </a:lnTo>
                  <a:lnTo>
                    <a:pt x="33" y="24"/>
                  </a:lnTo>
                  <a:lnTo>
                    <a:pt x="33" y="27"/>
                  </a:lnTo>
                  <a:lnTo>
                    <a:pt x="23" y="25"/>
                  </a:lnTo>
                  <a:lnTo>
                    <a:pt x="23" y="25"/>
                  </a:lnTo>
                  <a:lnTo>
                    <a:pt x="17" y="51"/>
                  </a:lnTo>
                  <a:lnTo>
                    <a:pt x="17" y="51"/>
                  </a:lnTo>
                  <a:lnTo>
                    <a:pt x="16" y="60"/>
                  </a:lnTo>
                  <a:lnTo>
                    <a:pt x="16" y="67"/>
                  </a:lnTo>
                  <a:lnTo>
                    <a:pt x="17" y="70"/>
                  </a:lnTo>
                  <a:lnTo>
                    <a:pt x="20" y="70"/>
                  </a:lnTo>
                  <a:lnTo>
                    <a:pt x="20" y="70"/>
                  </a:lnTo>
                  <a:lnTo>
                    <a:pt x="25" y="68"/>
                  </a:lnTo>
                  <a:lnTo>
                    <a:pt x="25" y="73"/>
                  </a:lnTo>
                  <a:lnTo>
                    <a:pt x="25" y="73"/>
                  </a:lnTo>
                  <a:lnTo>
                    <a:pt x="19" y="76"/>
                  </a:lnTo>
                  <a:lnTo>
                    <a:pt x="12" y="76"/>
                  </a:lnTo>
                  <a:lnTo>
                    <a:pt x="12" y="76"/>
                  </a:lnTo>
                  <a:lnTo>
                    <a:pt x="6" y="75"/>
                  </a:lnTo>
                  <a:lnTo>
                    <a:pt x="1" y="71"/>
                  </a:lnTo>
                  <a:lnTo>
                    <a:pt x="0" y="67"/>
                  </a:lnTo>
                  <a:lnTo>
                    <a:pt x="1" y="59"/>
                  </a:lnTo>
                  <a:lnTo>
                    <a:pt x="1" y="59"/>
                  </a:lnTo>
                  <a:lnTo>
                    <a:pt x="8" y="25"/>
                  </a:lnTo>
                  <a:lnTo>
                    <a:pt x="0" y="27"/>
                  </a:lnTo>
                  <a:lnTo>
                    <a:pt x="0" y="27"/>
                  </a:lnTo>
                  <a:lnTo>
                    <a:pt x="1" y="24"/>
                  </a:lnTo>
                  <a:lnTo>
                    <a:pt x="1" y="24"/>
                  </a:lnTo>
                  <a:lnTo>
                    <a:pt x="1" y="21"/>
                  </a:lnTo>
                  <a:lnTo>
                    <a:pt x="9" y="21"/>
                  </a:lnTo>
                  <a:lnTo>
                    <a:pt x="9" y="21"/>
                  </a:lnTo>
                  <a:lnTo>
                    <a:pt x="11" y="6"/>
                  </a:lnTo>
                  <a:lnTo>
                    <a:pt x="11" y="6"/>
                  </a:lnTo>
                  <a:lnTo>
                    <a:pt x="28" y="0"/>
                  </a:lnTo>
                  <a:lnTo>
                    <a:pt x="30" y="0"/>
                  </a:lnTo>
                  <a:lnTo>
                    <a:pt x="30" y="0"/>
                  </a:lnTo>
                  <a:lnTo>
                    <a:pt x="23" y="21"/>
                  </a:lnTo>
                  <a:lnTo>
                    <a:pt x="35" y="21"/>
                  </a:lnTo>
                  <a:close/>
                </a:path>
              </a:pathLst>
            </a:custGeom>
            <a:grpFill/>
            <a:ln w="9525">
              <a:noFill/>
              <a:round/>
              <a:headEnd/>
              <a:tailEnd/>
            </a:ln>
          </p:spPr>
          <p:txBody>
            <a:bodyPr/>
            <a:lstStyle/>
            <a:p>
              <a:endParaRPr lang="en-GB" dirty="0">
                <a:solidFill>
                  <a:srgbClr val="646464"/>
                </a:solidFill>
              </a:endParaRPr>
            </a:p>
          </p:txBody>
        </p:sp>
        <p:sp>
          <p:nvSpPr>
            <p:cNvPr id="28" name="Freeform 54"/>
            <p:cNvSpPr>
              <a:spLocks/>
            </p:cNvSpPr>
            <p:nvPr userDrawn="1"/>
          </p:nvSpPr>
          <p:spPr bwMode="black">
            <a:xfrm>
              <a:off x="5143" y="4204"/>
              <a:ext cx="33" cy="48"/>
            </a:xfrm>
            <a:custGeom>
              <a:avLst/>
              <a:gdLst/>
              <a:ahLst/>
              <a:cxnLst>
                <a:cxn ang="0">
                  <a:pos x="11" y="40"/>
                </a:cxn>
                <a:cxn ang="0">
                  <a:pos x="11" y="40"/>
                </a:cxn>
                <a:cxn ang="0">
                  <a:pos x="18" y="0"/>
                </a:cxn>
                <a:cxn ang="0">
                  <a:pos x="18" y="0"/>
                </a:cxn>
                <a:cxn ang="0">
                  <a:pos x="26" y="0"/>
                </a:cxn>
                <a:cxn ang="0">
                  <a:pos x="26" y="0"/>
                </a:cxn>
                <a:cxn ang="0">
                  <a:pos x="35" y="0"/>
                </a:cxn>
                <a:cxn ang="0">
                  <a:pos x="35" y="0"/>
                </a:cxn>
                <a:cxn ang="0">
                  <a:pos x="26" y="40"/>
                </a:cxn>
                <a:cxn ang="0">
                  <a:pos x="26" y="40"/>
                </a:cxn>
                <a:cxn ang="0">
                  <a:pos x="26" y="40"/>
                </a:cxn>
                <a:cxn ang="0">
                  <a:pos x="30" y="35"/>
                </a:cxn>
                <a:cxn ang="0">
                  <a:pos x="35" y="32"/>
                </a:cxn>
                <a:cxn ang="0">
                  <a:pos x="40" y="30"/>
                </a:cxn>
                <a:cxn ang="0">
                  <a:pos x="45" y="28"/>
                </a:cxn>
                <a:cxn ang="0">
                  <a:pos x="45" y="28"/>
                </a:cxn>
                <a:cxn ang="0">
                  <a:pos x="52" y="30"/>
                </a:cxn>
                <a:cxn ang="0">
                  <a:pos x="57" y="35"/>
                </a:cxn>
                <a:cxn ang="0">
                  <a:pos x="59" y="41"/>
                </a:cxn>
                <a:cxn ang="0">
                  <a:pos x="59" y="51"/>
                </a:cxn>
                <a:cxn ang="0">
                  <a:pos x="59" y="51"/>
                </a:cxn>
                <a:cxn ang="0">
                  <a:pos x="54" y="70"/>
                </a:cxn>
                <a:cxn ang="0">
                  <a:pos x="54" y="70"/>
                </a:cxn>
                <a:cxn ang="0">
                  <a:pos x="52" y="86"/>
                </a:cxn>
                <a:cxn ang="0">
                  <a:pos x="52" y="86"/>
                </a:cxn>
                <a:cxn ang="0">
                  <a:pos x="43" y="86"/>
                </a:cxn>
                <a:cxn ang="0">
                  <a:pos x="43" y="86"/>
                </a:cxn>
                <a:cxn ang="0">
                  <a:pos x="35" y="86"/>
                </a:cxn>
                <a:cxn ang="0">
                  <a:pos x="35" y="86"/>
                </a:cxn>
                <a:cxn ang="0">
                  <a:pos x="38" y="71"/>
                </a:cxn>
                <a:cxn ang="0">
                  <a:pos x="43" y="54"/>
                </a:cxn>
                <a:cxn ang="0">
                  <a:pos x="43" y="54"/>
                </a:cxn>
                <a:cxn ang="0">
                  <a:pos x="43" y="47"/>
                </a:cxn>
                <a:cxn ang="0">
                  <a:pos x="41" y="43"/>
                </a:cxn>
                <a:cxn ang="0">
                  <a:pos x="40" y="40"/>
                </a:cxn>
                <a:cxn ang="0">
                  <a:pos x="35" y="40"/>
                </a:cxn>
                <a:cxn ang="0">
                  <a:pos x="35" y="40"/>
                </a:cxn>
                <a:cxn ang="0">
                  <a:pos x="32" y="41"/>
                </a:cxn>
                <a:cxn ang="0">
                  <a:pos x="27" y="44"/>
                </a:cxn>
                <a:cxn ang="0">
                  <a:pos x="24" y="49"/>
                </a:cxn>
                <a:cxn ang="0">
                  <a:pos x="22" y="55"/>
                </a:cxn>
                <a:cxn ang="0">
                  <a:pos x="22" y="60"/>
                </a:cxn>
                <a:cxn ang="0">
                  <a:pos x="22" y="60"/>
                </a:cxn>
                <a:cxn ang="0">
                  <a:pos x="18" y="86"/>
                </a:cxn>
                <a:cxn ang="0">
                  <a:pos x="18" y="86"/>
                </a:cxn>
                <a:cxn ang="0">
                  <a:pos x="10" y="86"/>
                </a:cxn>
                <a:cxn ang="0">
                  <a:pos x="10" y="86"/>
                </a:cxn>
                <a:cxn ang="0">
                  <a:pos x="0" y="86"/>
                </a:cxn>
                <a:cxn ang="0">
                  <a:pos x="0" y="86"/>
                </a:cxn>
                <a:cxn ang="0">
                  <a:pos x="10" y="46"/>
                </a:cxn>
                <a:cxn ang="0">
                  <a:pos x="11" y="40"/>
                </a:cxn>
              </a:cxnLst>
              <a:rect l="0" t="0" r="r" b="b"/>
              <a:pathLst>
                <a:path w="59" h="86">
                  <a:moveTo>
                    <a:pt x="11" y="40"/>
                  </a:moveTo>
                  <a:lnTo>
                    <a:pt x="11" y="40"/>
                  </a:lnTo>
                  <a:lnTo>
                    <a:pt x="18" y="0"/>
                  </a:lnTo>
                  <a:lnTo>
                    <a:pt x="18" y="0"/>
                  </a:lnTo>
                  <a:lnTo>
                    <a:pt x="26" y="0"/>
                  </a:lnTo>
                  <a:lnTo>
                    <a:pt x="26" y="0"/>
                  </a:lnTo>
                  <a:lnTo>
                    <a:pt x="35" y="0"/>
                  </a:lnTo>
                  <a:lnTo>
                    <a:pt x="35" y="0"/>
                  </a:lnTo>
                  <a:lnTo>
                    <a:pt x="26" y="40"/>
                  </a:lnTo>
                  <a:lnTo>
                    <a:pt x="26" y="40"/>
                  </a:lnTo>
                  <a:lnTo>
                    <a:pt x="26" y="40"/>
                  </a:lnTo>
                  <a:lnTo>
                    <a:pt x="30" y="35"/>
                  </a:lnTo>
                  <a:lnTo>
                    <a:pt x="35" y="32"/>
                  </a:lnTo>
                  <a:lnTo>
                    <a:pt x="40" y="30"/>
                  </a:lnTo>
                  <a:lnTo>
                    <a:pt x="45" y="28"/>
                  </a:lnTo>
                  <a:lnTo>
                    <a:pt x="45" y="28"/>
                  </a:lnTo>
                  <a:lnTo>
                    <a:pt x="52" y="30"/>
                  </a:lnTo>
                  <a:lnTo>
                    <a:pt x="57" y="35"/>
                  </a:lnTo>
                  <a:lnTo>
                    <a:pt x="59" y="41"/>
                  </a:lnTo>
                  <a:lnTo>
                    <a:pt x="59" y="51"/>
                  </a:lnTo>
                  <a:lnTo>
                    <a:pt x="59" y="51"/>
                  </a:lnTo>
                  <a:lnTo>
                    <a:pt x="54" y="70"/>
                  </a:lnTo>
                  <a:lnTo>
                    <a:pt x="54" y="70"/>
                  </a:lnTo>
                  <a:lnTo>
                    <a:pt x="52" y="86"/>
                  </a:lnTo>
                  <a:lnTo>
                    <a:pt x="52" y="86"/>
                  </a:lnTo>
                  <a:lnTo>
                    <a:pt x="43" y="86"/>
                  </a:lnTo>
                  <a:lnTo>
                    <a:pt x="43" y="86"/>
                  </a:lnTo>
                  <a:lnTo>
                    <a:pt x="35" y="86"/>
                  </a:lnTo>
                  <a:lnTo>
                    <a:pt x="35" y="86"/>
                  </a:lnTo>
                  <a:lnTo>
                    <a:pt x="38" y="71"/>
                  </a:lnTo>
                  <a:lnTo>
                    <a:pt x="43" y="54"/>
                  </a:lnTo>
                  <a:lnTo>
                    <a:pt x="43" y="54"/>
                  </a:lnTo>
                  <a:lnTo>
                    <a:pt x="43" y="47"/>
                  </a:lnTo>
                  <a:lnTo>
                    <a:pt x="41" y="43"/>
                  </a:lnTo>
                  <a:lnTo>
                    <a:pt x="40" y="40"/>
                  </a:lnTo>
                  <a:lnTo>
                    <a:pt x="35" y="40"/>
                  </a:lnTo>
                  <a:lnTo>
                    <a:pt x="35" y="40"/>
                  </a:lnTo>
                  <a:lnTo>
                    <a:pt x="32" y="41"/>
                  </a:lnTo>
                  <a:lnTo>
                    <a:pt x="27" y="44"/>
                  </a:lnTo>
                  <a:lnTo>
                    <a:pt x="24" y="49"/>
                  </a:lnTo>
                  <a:lnTo>
                    <a:pt x="22" y="55"/>
                  </a:lnTo>
                  <a:lnTo>
                    <a:pt x="22" y="60"/>
                  </a:lnTo>
                  <a:lnTo>
                    <a:pt x="22" y="60"/>
                  </a:lnTo>
                  <a:lnTo>
                    <a:pt x="18" y="86"/>
                  </a:lnTo>
                  <a:lnTo>
                    <a:pt x="18" y="86"/>
                  </a:lnTo>
                  <a:lnTo>
                    <a:pt x="10" y="86"/>
                  </a:lnTo>
                  <a:lnTo>
                    <a:pt x="10" y="86"/>
                  </a:lnTo>
                  <a:lnTo>
                    <a:pt x="0" y="86"/>
                  </a:lnTo>
                  <a:lnTo>
                    <a:pt x="0" y="86"/>
                  </a:lnTo>
                  <a:lnTo>
                    <a:pt x="10" y="46"/>
                  </a:lnTo>
                  <a:lnTo>
                    <a:pt x="11" y="40"/>
                  </a:lnTo>
                  <a:close/>
                </a:path>
              </a:pathLst>
            </a:custGeom>
            <a:grpFill/>
            <a:ln w="9525">
              <a:noFill/>
              <a:round/>
              <a:headEnd/>
              <a:tailEnd/>
            </a:ln>
          </p:spPr>
          <p:txBody>
            <a:bodyPr/>
            <a:lstStyle/>
            <a:p>
              <a:endParaRPr lang="en-GB" dirty="0">
                <a:solidFill>
                  <a:srgbClr val="646464"/>
                </a:solidFill>
              </a:endParaRPr>
            </a:p>
          </p:txBody>
        </p:sp>
        <p:sp>
          <p:nvSpPr>
            <p:cNvPr id="29" name="Freeform 55"/>
            <p:cNvSpPr>
              <a:spLocks noEditPoints="1"/>
            </p:cNvSpPr>
            <p:nvPr userDrawn="1"/>
          </p:nvSpPr>
          <p:spPr bwMode="black">
            <a:xfrm>
              <a:off x="5181" y="4204"/>
              <a:ext cx="18" cy="48"/>
            </a:xfrm>
            <a:custGeom>
              <a:avLst/>
              <a:gdLst/>
              <a:ahLst/>
              <a:cxnLst>
                <a:cxn ang="0">
                  <a:pos x="6" y="55"/>
                </a:cxn>
                <a:cxn ang="0">
                  <a:pos x="6" y="55"/>
                </a:cxn>
                <a:cxn ang="0">
                  <a:pos x="11" y="30"/>
                </a:cxn>
                <a:cxn ang="0">
                  <a:pos x="11" y="30"/>
                </a:cxn>
                <a:cxn ang="0">
                  <a:pos x="19" y="32"/>
                </a:cxn>
                <a:cxn ang="0">
                  <a:pos x="19" y="32"/>
                </a:cxn>
                <a:cxn ang="0">
                  <a:pos x="28" y="30"/>
                </a:cxn>
                <a:cxn ang="0">
                  <a:pos x="28" y="30"/>
                </a:cxn>
                <a:cxn ang="0">
                  <a:pos x="22" y="55"/>
                </a:cxn>
                <a:cxn ang="0">
                  <a:pos x="20" y="60"/>
                </a:cxn>
                <a:cxn ang="0">
                  <a:pos x="20" y="60"/>
                </a:cxn>
                <a:cxn ang="0">
                  <a:pos x="17" y="86"/>
                </a:cxn>
                <a:cxn ang="0">
                  <a:pos x="17" y="86"/>
                </a:cxn>
                <a:cxn ang="0">
                  <a:pos x="9" y="86"/>
                </a:cxn>
                <a:cxn ang="0">
                  <a:pos x="9" y="86"/>
                </a:cxn>
                <a:cxn ang="0">
                  <a:pos x="0" y="86"/>
                </a:cxn>
                <a:cxn ang="0">
                  <a:pos x="0" y="86"/>
                </a:cxn>
                <a:cxn ang="0">
                  <a:pos x="6" y="60"/>
                </a:cxn>
                <a:cxn ang="0">
                  <a:pos x="6" y="55"/>
                </a:cxn>
                <a:cxn ang="0">
                  <a:pos x="25" y="0"/>
                </a:cxn>
                <a:cxn ang="0">
                  <a:pos x="25" y="0"/>
                </a:cxn>
                <a:cxn ang="0">
                  <a:pos x="28" y="1"/>
                </a:cxn>
                <a:cxn ang="0">
                  <a:pos x="31" y="3"/>
                </a:cxn>
                <a:cxn ang="0">
                  <a:pos x="33" y="6"/>
                </a:cxn>
                <a:cxn ang="0">
                  <a:pos x="33" y="9"/>
                </a:cxn>
                <a:cxn ang="0">
                  <a:pos x="33" y="9"/>
                </a:cxn>
                <a:cxn ang="0">
                  <a:pos x="31" y="13"/>
                </a:cxn>
                <a:cxn ang="0">
                  <a:pos x="28" y="16"/>
                </a:cxn>
                <a:cxn ang="0">
                  <a:pos x="25" y="17"/>
                </a:cxn>
                <a:cxn ang="0">
                  <a:pos x="22" y="19"/>
                </a:cxn>
                <a:cxn ang="0">
                  <a:pos x="22" y="19"/>
                </a:cxn>
                <a:cxn ang="0">
                  <a:pos x="19" y="17"/>
                </a:cxn>
                <a:cxn ang="0">
                  <a:pos x="16" y="16"/>
                </a:cxn>
                <a:cxn ang="0">
                  <a:pos x="14" y="13"/>
                </a:cxn>
                <a:cxn ang="0">
                  <a:pos x="14" y="9"/>
                </a:cxn>
                <a:cxn ang="0">
                  <a:pos x="14" y="9"/>
                </a:cxn>
                <a:cxn ang="0">
                  <a:pos x="16" y="6"/>
                </a:cxn>
                <a:cxn ang="0">
                  <a:pos x="19" y="3"/>
                </a:cxn>
                <a:cxn ang="0">
                  <a:pos x="22" y="1"/>
                </a:cxn>
                <a:cxn ang="0">
                  <a:pos x="25" y="0"/>
                </a:cxn>
                <a:cxn ang="0">
                  <a:pos x="25" y="0"/>
                </a:cxn>
              </a:cxnLst>
              <a:rect l="0" t="0" r="r" b="b"/>
              <a:pathLst>
                <a:path w="33" h="86">
                  <a:moveTo>
                    <a:pt x="6" y="55"/>
                  </a:moveTo>
                  <a:lnTo>
                    <a:pt x="6" y="55"/>
                  </a:lnTo>
                  <a:lnTo>
                    <a:pt x="11" y="30"/>
                  </a:lnTo>
                  <a:lnTo>
                    <a:pt x="11" y="30"/>
                  </a:lnTo>
                  <a:lnTo>
                    <a:pt x="19" y="32"/>
                  </a:lnTo>
                  <a:lnTo>
                    <a:pt x="19" y="32"/>
                  </a:lnTo>
                  <a:lnTo>
                    <a:pt x="28" y="30"/>
                  </a:lnTo>
                  <a:lnTo>
                    <a:pt x="28" y="30"/>
                  </a:lnTo>
                  <a:lnTo>
                    <a:pt x="22" y="55"/>
                  </a:lnTo>
                  <a:lnTo>
                    <a:pt x="20" y="60"/>
                  </a:lnTo>
                  <a:lnTo>
                    <a:pt x="20" y="60"/>
                  </a:lnTo>
                  <a:lnTo>
                    <a:pt x="17" y="86"/>
                  </a:lnTo>
                  <a:lnTo>
                    <a:pt x="17" y="86"/>
                  </a:lnTo>
                  <a:lnTo>
                    <a:pt x="9" y="86"/>
                  </a:lnTo>
                  <a:lnTo>
                    <a:pt x="9" y="86"/>
                  </a:lnTo>
                  <a:lnTo>
                    <a:pt x="0" y="86"/>
                  </a:lnTo>
                  <a:lnTo>
                    <a:pt x="0" y="86"/>
                  </a:lnTo>
                  <a:lnTo>
                    <a:pt x="6" y="60"/>
                  </a:lnTo>
                  <a:lnTo>
                    <a:pt x="6" y="55"/>
                  </a:lnTo>
                  <a:close/>
                  <a:moveTo>
                    <a:pt x="25" y="0"/>
                  </a:moveTo>
                  <a:lnTo>
                    <a:pt x="25" y="0"/>
                  </a:lnTo>
                  <a:lnTo>
                    <a:pt x="28" y="1"/>
                  </a:lnTo>
                  <a:lnTo>
                    <a:pt x="31" y="3"/>
                  </a:lnTo>
                  <a:lnTo>
                    <a:pt x="33" y="6"/>
                  </a:lnTo>
                  <a:lnTo>
                    <a:pt x="33" y="9"/>
                  </a:lnTo>
                  <a:lnTo>
                    <a:pt x="33" y="9"/>
                  </a:lnTo>
                  <a:lnTo>
                    <a:pt x="31" y="13"/>
                  </a:lnTo>
                  <a:lnTo>
                    <a:pt x="28" y="16"/>
                  </a:lnTo>
                  <a:lnTo>
                    <a:pt x="25" y="17"/>
                  </a:lnTo>
                  <a:lnTo>
                    <a:pt x="22" y="19"/>
                  </a:lnTo>
                  <a:lnTo>
                    <a:pt x="22" y="19"/>
                  </a:lnTo>
                  <a:lnTo>
                    <a:pt x="19" y="17"/>
                  </a:lnTo>
                  <a:lnTo>
                    <a:pt x="16" y="16"/>
                  </a:lnTo>
                  <a:lnTo>
                    <a:pt x="14" y="13"/>
                  </a:lnTo>
                  <a:lnTo>
                    <a:pt x="14" y="9"/>
                  </a:lnTo>
                  <a:lnTo>
                    <a:pt x="14" y="9"/>
                  </a:lnTo>
                  <a:lnTo>
                    <a:pt x="16" y="6"/>
                  </a:lnTo>
                  <a:lnTo>
                    <a:pt x="19" y="3"/>
                  </a:lnTo>
                  <a:lnTo>
                    <a:pt x="22" y="1"/>
                  </a:lnTo>
                  <a:lnTo>
                    <a:pt x="25" y="0"/>
                  </a:lnTo>
                  <a:lnTo>
                    <a:pt x="25" y="0"/>
                  </a:lnTo>
                  <a:close/>
                </a:path>
              </a:pathLst>
            </a:custGeom>
            <a:grpFill/>
            <a:ln w="9525">
              <a:noFill/>
              <a:round/>
              <a:headEnd/>
              <a:tailEnd/>
            </a:ln>
          </p:spPr>
          <p:txBody>
            <a:bodyPr/>
            <a:lstStyle/>
            <a:p>
              <a:endParaRPr lang="en-GB" dirty="0">
                <a:solidFill>
                  <a:srgbClr val="646464"/>
                </a:solidFill>
              </a:endParaRPr>
            </a:p>
          </p:txBody>
        </p:sp>
        <p:sp>
          <p:nvSpPr>
            <p:cNvPr id="30" name="Freeform 56"/>
            <p:cNvSpPr>
              <a:spLocks/>
            </p:cNvSpPr>
            <p:nvPr userDrawn="1"/>
          </p:nvSpPr>
          <p:spPr bwMode="black">
            <a:xfrm>
              <a:off x="5199" y="4219"/>
              <a:ext cx="33" cy="33"/>
            </a:xfrm>
            <a:custGeom>
              <a:avLst/>
              <a:gdLst/>
              <a:ahLst/>
              <a:cxnLst>
                <a:cxn ang="0">
                  <a:pos x="25" y="12"/>
                </a:cxn>
                <a:cxn ang="0">
                  <a:pos x="25" y="12"/>
                </a:cxn>
                <a:cxn ang="0">
                  <a:pos x="25" y="12"/>
                </a:cxn>
                <a:cxn ang="0">
                  <a:pos x="30" y="7"/>
                </a:cxn>
                <a:cxn ang="0">
                  <a:pos x="35" y="4"/>
                </a:cxn>
                <a:cxn ang="0">
                  <a:pos x="40" y="2"/>
                </a:cxn>
                <a:cxn ang="0">
                  <a:pos x="44" y="0"/>
                </a:cxn>
                <a:cxn ang="0">
                  <a:pos x="44" y="0"/>
                </a:cxn>
                <a:cxn ang="0">
                  <a:pos x="52" y="2"/>
                </a:cxn>
                <a:cxn ang="0">
                  <a:pos x="57" y="7"/>
                </a:cxn>
                <a:cxn ang="0">
                  <a:pos x="59" y="13"/>
                </a:cxn>
                <a:cxn ang="0">
                  <a:pos x="59" y="23"/>
                </a:cxn>
                <a:cxn ang="0">
                  <a:pos x="59" y="23"/>
                </a:cxn>
                <a:cxn ang="0">
                  <a:pos x="54" y="42"/>
                </a:cxn>
                <a:cxn ang="0">
                  <a:pos x="54" y="42"/>
                </a:cxn>
                <a:cxn ang="0">
                  <a:pos x="52" y="58"/>
                </a:cxn>
                <a:cxn ang="0">
                  <a:pos x="52" y="58"/>
                </a:cxn>
                <a:cxn ang="0">
                  <a:pos x="43" y="58"/>
                </a:cxn>
                <a:cxn ang="0">
                  <a:pos x="43" y="58"/>
                </a:cxn>
                <a:cxn ang="0">
                  <a:pos x="35" y="58"/>
                </a:cxn>
                <a:cxn ang="0">
                  <a:pos x="35" y="58"/>
                </a:cxn>
                <a:cxn ang="0">
                  <a:pos x="38" y="43"/>
                </a:cxn>
                <a:cxn ang="0">
                  <a:pos x="43" y="26"/>
                </a:cxn>
                <a:cxn ang="0">
                  <a:pos x="43" y="26"/>
                </a:cxn>
                <a:cxn ang="0">
                  <a:pos x="43" y="19"/>
                </a:cxn>
                <a:cxn ang="0">
                  <a:pos x="41" y="15"/>
                </a:cxn>
                <a:cxn ang="0">
                  <a:pos x="40" y="12"/>
                </a:cxn>
                <a:cxn ang="0">
                  <a:pos x="37" y="12"/>
                </a:cxn>
                <a:cxn ang="0">
                  <a:pos x="37" y="12"/>
                </a:cxn>
                <a:cxn ang="0">
                  <a:pos x="32" y="13"/>
                </a:cxn>
                <a:cxn ang="0">
                  <a:pos x="27" y="16"/>
                </a:cxn>
                <a:cxn ang="0">
                  <a:pos x="24" y="21"/>
                </a:cxn>
                <a:cxn ang="0">
                  <a:pos x="22" y="27"/>
                </a:cxn>
                <a:cxn ang="0">
                  <a:pos x="22" y="32"/>
                </a:cxn>
                <a:cxn ang="0">
                  <a:pos x="22" y="32"/>
                </a:cxn>
                <a:cxn ang="0">
                  <a:pos x="18" y="58"/>
                </a:cxn>
                <a:cxn ang="0">
                  <a:pos x="18" y="58"/>
                </a:cxn>
                <a:cxn ang="0">
                  <a:pos x="10" y="58"/>
                </a:cxn>
                <a:cxn ang="0">
                  <a:pos x="10" y="58"/>
                </a:cxn>
                <a:cxn ang="0">
                  <a:pos x="0" y="58"/>
                </a:cxn>
                <a:cxn ang="0">
                  <a:pos x="0" y="58"/>
                </a:cxn>
                <a:cxn ang="0">
                  <a:pos x="6" y="32"/>
                </a:cxn>
                <a:cxn ang="0">
                  <a:pos x="8" y="27"/>
                </a:cxn>
                <a:cxn ang="0">
                  <a:pos x="8" y="27"/>
                </a:cxn>
                <a:cxn ang="0">
                  <a:pos x="11" y="2"/>
                </a:cxn>
                <a:cxn ang="0">
                  <a:pos x="11" y="2"/>
                </a:cxn>
                <a:cxn ang="0">
                  <a:pos x="19" y="4"/>
                </a:cxn>
                <a:cxn ang="0">
                  <a:pos x="19" y="4"/>
                </a:cxn>
                <a:cxn ang="0">
                  <a:pos x="29" y="2"/>
                </a:cxn>
                <a:cxn ang="0">
                  <a:pos x="25" y="12"/>
                </a:cxn>
              </a:cxnLst>
              <a:rect l="0" t="0" r="r" b="b"/>
              <a:pathLst>
                <a:path w="59" h="58">
                  <a:moveTo>
                    <a:pt x="25" y="12"/>
                  </a:moveTo>
                  <a:lnTo>
                    <a:pt x="25" y="12"/>
                  </a:lnTo>
                  <a:lnTo>
                    <a:pt x="25" y="12"/>
                  </a:lnTo>
                  <a:lnTo>
                    <a:pt x="30" y="7"/>
                  </a:lnTo>
                  <a:lnTo>
                    <a:pt x="35" y="4"/>
                  </a:lnTo>
                  <a:lnTo>
                    <a:pt x="40" y="2"/>
                  </a:lnTo>
                  <a:lnTo>
                    <a:pt x="44" y="0"/>
                  </a:lnTo>
                  <a:lnTo>
                    <a:pt x="44" y="0"/>
                  </a:lnTo>
                  <a:lnTo>
                    <a:pt x="52" y="2"/>
                  </a:lnTo>
                  <a:lnTo>
                    <a:pt x="57" y="7"/>
                  </a:lnTo>
                  <a:lnTo>
                    <a:pt x="59" y="13"/>
                  </a:lnTo>
                  <a:lnTo>
                    <a:pt x="59" y="23"/>
                  </a:lnTo>
                  <a:lnTo>
                    <a:pt x="59" y="23"/>
                  </a:lnTo>
                  <a:lnTo>
                    <a:pt x="54" y="42"/>
                  </a:lnTo>
                  <a:lnTo>
                    <a:pt x="54" y="42"/>
                  </a:lnTo>
                  <a:lnTo>
                    <a:pt x="52" y="58"/>
                  </a:lnTo>
                  <a:lnTo>
                    <a:pt x="52" y="58"/>
                  </a:lnTo>
                  <a:lnTo>
                    <a:pt x="43" y="58"/>
                  </a:lnTo>
                  <a:lnTo>
                    <a:pt x="43" y="58"/>
                  </a:lnTo>
                  <a:lnTo>
                    <a:pt x="35" y="58"/>
                  </a:lnTo>
                  <a:lnTo>
                    <a:pt x="35" y="58"/>
                  </a:lnTo>
                  <a:lnTo>
                    <a:pt x="38" y="43"/>
                  </a:lnTo>
                  <a:lnTo>
                    <a:pt x="43" y="26"/>
                  </a:lnTo>
                  <a:lnTo>
                    <a:pt x="43" y="26"/>
                  </a:lnTo>
                  <a:lnTo>
                    <a:pt x="43" y="19"/>
                  </a:lnTo>
                  <a:lnTo>
                    <a:pt x="41" y="15"/>
                  </a:lnTo>
                  <a:lnTo>
                    <a:pt x="40" y="12"/>
                  </a:lnTo>
                  <a:lnTo>
                    <a:pt x="37" y="12"/>
                  </a:lnTo>
                  <a:lnTo>
                    <a:pt x="37" y="12"/>
                  </a:lnTo>
                  <a:lnTo>
                    <a:pt x="32" y="13"/>
                  </a:lnTo>
                  <a:lnTo>
                    <a:pt x="27" y="16"/>
                  </a:lnTo>
                  <a:lnTo>
                    <a:pt x="24" y="21"/>
                  </a:lnTo>
                  <a:lnTo>
                    <a:pt x="22" y="27"/>
                  </a:lnTo>
                  <a:lnTo>
                    <a:pt x="22" y="32"/>
                  </a:lnTo>
                  <a:lnTo>
                    <a:pt x="22" y="32"/>
                  </a:lnTo>
                  <a:lnTo>
                    <a:pt x="18" y="58"/>
                  </a:lnTo>
                  <a:lnTo>
                    <a:pt x="18" y="58"/>
                  </a:lnTo>
                  <a:lnTo>
                    <a:pt x="10" y="58"/>
                  </a:lnTo>
                  <a:lnTo>
                    <a:pt x="10" y="58"/>
                  </a:lnTo>
                  <a:lnTo>
                    <a:pt x="0" y="58"/>
                  </a:lnTo>
                  <a:lnTo>
                    <a:pt x="0" y="58"/>
                  </a:lnTo>
                  <a:lnTo>
                    <a:pt x="6" y="32"/>
                  </a:lnTo>
                  <a:lnTo>
                    <a:pt x="8" y="27"/>
                  </a:lnTo>
                  <a:lnTo>
                    <a:pt x="8" y="27"/>
                  </a:lnTo>
                  <a:lnTo>
                    <a:pt x="11" y="2"/>
                  </a:lnTo>
                  <a:lnTo>
                    <a:pt x="11" y="2"/>
                  </a:lnTo>
                  <a:lnTo>
                    <a:pt x="19" y="4"/>
                  </a:lnTo>
                  <a:lnTo>
                    <a:pt x="19" y="4"/>
                  </a:lnTo>
                  <a:lnTo>
                    <a:pt x="29" y="2"/>
                  </a:lnTo>
                  <a:lnTo>
                    <a:pt x="25" y="12"/>
                  </a:lnTo>
                  <a:close/>
                </a:path>
              </a:pathLst>
            </a:custGeom>
            <a:grpFill/>
            <a:ln w="9525">
              <a:noFill/>
              <a:round/>
              <a:headEnd/>
              <a:tailEnd/>
            </a:ln>
          </p:spPr>
          <p:txBody>
            <a:bodyPr/>
            <a:lstStyle/>
            <a:p>
              <a:endParaRPr lang="en-GB" dirty="0">
                <a:solidFill>
                  <a:srgbClr val="646464"/>
                </a:solidFill>
              </a:endParaRPr>
            </a:p>
          </p:txBody>
        </p:sp>
        <p:sp>
          <p:nvSpPr>
            <p:cNvPr id="31" name="Freeform 57"/>
            <p:cNvSpPr>
              <a:spLocks noEditPoints="1"/>
            </p:cNvSpPr>
            <p:nvPr userDrawn="1"/>
          </p:nvSpPr>
          <p:spPr bwMode="black">
            <a:xfrm>
              <a:off x="5233" y="4219"/>
              <a:ext cx="36" cy="50"/>
            </a:xfrm>
            <a:custGeom>
              <a:avLst/>
              <a:gdLst/>
              <a:ahLst/>
              <a:cxnLst>
                <a:cxn ang="0">
                  <a:pos x="40" y="70"/>
                </a:cxn>
                <a:cxn ang="0">
                  <a:pos x="35" y="80"/>
                </a:cxn>
                <a:cxn ang="0">
                  <a:pos x="24" y="83"/>
                </a:cxn>
                <a:cxn ang="0">
                  <a:pos x="18" y="83"/>
                </a:cxn>
                <a:cxn ang="0">
                  <a:pos x="11" y="77"/>
                </a:cxn>
                <a:cxn ang="0">
                  <a:pos x="11" y="70"/>
                </a:cxn>
                <a:cxn ang="0">
                  <a:pos x="18" y="61"/>
                </a:cxn>
                <a:cxn ang="0">
                  <a:pos x="26" y="59"/>
                </a:cxn>
                <a:cxn ang="0">
                  <a:pos x="32" y="59"/>
                </a:cxn>
                <a:cxn ang="0">
                  <a:pos x="40" y="64"/>
                </a:cxn>
                <a:cxn ang="0">
                  <a:pos x="40" y="70"/>
                </a:cxn>
                <a:cxn ang="0">
                  <a:pos x="65" y="7"/>
                </a:cxn>
                <a:cxn ang="0">
                  <a:pos x="65" y="5"/>
                </a:cxn>
                <a:cxn ang="0">
                  <a:pos x="65" y="2"/>
                </a:cxn>
                <a:cxn ang="0">
                  <a:pos x="54" y="2"/>
                </a:cxn>
                <a:cxn ang="0">
                  <a:pos x="48" y="2"/>
                </a:cxn>
                <a:cxn ang="0">
                  <a:pos x="38" y="0"/>
                </a:cxn>
                <a:cxn ang="0">
                  <a:pos x="21" y="7"/>
                </a:cxn>
                <a:cxn ang="0">
                  <a:pos x="11" y="19"/>
                </a:cxn>
                <a:cxn ang="0">
                  <a:pos x="11" y="26"/>
                </a:cxn>
                <a:cxn ang="0">
                  <a:pos x="13" y="32"/>
                </a:cxn>
                <a:cxn ang="0">
                  <a:pos x="23" y="37"/>
                </a:cxn>
                <a:cxn ang="0">
                  <a:pos x="23" y="39"/>
                </a:cxn>
                <a:cxn ang="0">
                  <a:pos x="13" y="43"/>
                </a:cxn>
                <a:cxn ang="0">
                  <a:pos x="10" y="50"/>
                </a:cxn>
                <a:cxn ang="0">
                  <a:pos x="10" y="53"/>
                </a:cxn>
                <a:cxn ang="0">
                  <a:pos x="15" y="59"/>
                </a:cxn>
                <a:cxn ang="0">
                  <a:pos x="15" y="59"/>
                </a:cxn>
                <a:cxn ang="0">
                  <a:pos x="5" y="64"/>
                </a:cxn>
                <a:cxn ang="0">
                  <a:pos x="0" y="74"/>
                </a:cxn>
                <a:cxn ang="0">
                  <a:pos x="0" y="80"/>
                </a:cxn>
                <a:cxn ang="0">
                  <a:pos x="10" y="88"/>
                </a:cxn>
                <a:cxn ang="0">
                  <a:pos x="19" y="88"/>
                </a:cxn>
                <a:cxn ang="0">
                  <a:pos x="42" y="83"/>
                </a:cxn>
                <a:cxn ang="0">
                  <a:pos x="50" y="75"/>
                </a:cxn>
                <a:cxn ang="0">
                  <a:pos x="54" y="64"/>
                </a:cxn>
                <a:cxn ang="0">
                  <a:pos x="54" y="58"/>
                </a:cxn>
                <a:cxn ang="0">
                  <a:pos x="46" y="50"/>
                </a:cxn>
                <a:cxn ang="0">
                  <a:pos x="30" y="48"/>
                </a:cxn>
                <a:cxn ang="0">
                  <a:pos x="27" y="48"/>
                </a:cxn>
                <a:cxn ang="0">
                  <a:pos x="23" y="45"/>
                </a:cxn>
                <a:cxn ang="0">
                  <a:pos x="23" y="43"/>
                </a:cxn>
                <a:cxn ang="0">
                  <a:pos x="27" y="39"/>
                </a:cxn>
                <a:cxn ang="0">
                  <a:pos x="32" y="39"/>
                </a:cxn>
                <a:cxn ang="0">
                  <a:pos x="42" y="37"/>
                </a:cxn>
                <a:cxn ang="0">
                  <a:pos x="54" y="27"/>
                </a:cxn>
                <a:cxn ang="0">
                  <a:pos x="57" y="19"/>
                </a:cxn>
                <a:cxn ang="0">
                  <a:pos x="57" y="12"/>
                </a:cxn>
                <a:cxn ang="0">
                  <a:pos x="54" y="7"/>
                </a:cxn>
                <a:cxn ang="0">
                  <a:pos x="37" y="5"/>
                </a:cxn>
                <a:cxn ang="0">
                  <a:pos x="40" y="7"/>
                </a:cxn>
                <a:cxn ang="0">
                  <a:pos x="43" y="13"/>
                </a:cxn>
                <a:cxn ang="0">
                  <a:pos x="42" y="19"/>
                </a:cxn>
                <a:cxn ang="0">
                  <a:pos x="38" y="31"/>
                </a:cxn>
                <a:cxn ang="0">
                  <a:pos x="32" y="34"/>
                </a:cxn>
                <a:cxn ang="0">
                  <a:pos x="29" y="34"/>
                </a:cxn>
                <a:cxn ang="0">
                  <a:pos x="26" y="27"/>
                </a:cxn>
                <a:cxn ang="0">
                  <a:pos x="27" y="21"/>
                </a:cxn>
                <a:cxn ang="0">
                  <a:pos x="30" y="10"/>
                </a:cxn>
                <a:cxn ang="0">
                  <a:pos x="37" y="5"/>
                </a:cxn>
              </a:cxnLst>
              <a:rect l="0" t="0" r="r" b="b"/>
              <a:pathLst>
                <a:path w="65" h="88">
                  <a:moveTo>
                    <a:pt x="40" y="70"/>
                  </a:moveTo>
                  <a:lnTo>
                    <a:pt x="40" y="70"/>
                  </a:lnTo>
                  <a:lnTo>
                    <a:pt x="38" y="75"/>
                  </a:lnTo>
                  <a:lnTo>
                    <a:pt x="35" y="80"/>
                  </a:lnTo>
                  <a:lnTo>
                    <a:pt x="29" y="83"/>
                  </a:lnTo>
                  <a:lnTo>
                    <a:pt x="24" y="83"/>
                  </a:lnTo>
                  <a:lnTo>
                    <a:pt x="24" y="83"/>
                  </a:lnTo>
                  <a:lnTo>
                    <a:pt x="18" y="83"/>
                  </a:lnTo>
                  <a:lnTo>
                    <a:pt x="13" y="80"/>
                  </a:lnTo>
                  <a:lnTo>
                    <a:pt x="11" y="77"/>
                  </a:lnTo>
                  <a:lnTo>
                    <a:pt x="11" y="70"/>
                  </a:lnTo>
                  <a:lnTo>
                    <a:pt x="11" y="70"/>
                  </a:lnTo>
                  <a:lnTo>
                    <a:pt x="15" y="64"/>
                  </a:lnTo>
                  <a:lnTo>
                    <a:pt x="18" y="61"/>
                  </a:lnTo>
                  <a:lnTo>
                    <a:pt x="18" y="61"/>
                  </a:lnTo>
                  <a:lnTo>
                    <a:pt x="26" y="59"/>
                  </a:lnTo>
                  <a:lnTo>
                    <a:pt x="26" y="59"/>
                  </a:lnTo>
                  <a:lnTo>
                    <a:pt x="32" y="59"/>
                  </a:lnTo>
                  <a:lnTo>
                    <a:pt x="37" y="61"/>
                  </a:lnTo>
                  <a:lnTo>
                    <a:pt x="40" y="64"/>
                  </a:lnTo>
                  <a:lnTo>
                    <a:pt x="40" y="70"/>
                  </a:lnTo>
                  <a:lnTo>
                    <a:pt x="40" y="70"/>
                  </a:lnTo>
                  <a:close/>
                  <a:moveTo>
                    <a:pt x="65" y="7"/>
                  </a:moveTo>
                  <a:lnTo>
                    <a:pt x="65" y="7"/>
                  </a:lnTo>
                  <a:lnTo>
                    <a:pt x="65" y="5"/>
                  </a:lnTo>
                  <a:lnTo>
                    <a:pt x="65" y="5"/>
                  </a:lnTo>
                  <a:lnTo>
                    <a:pt x="65" y="2"/>
                  </a:lnTo>
                  <a:lnTo>
                    <a:pt x="65" y="2"/>
                  </a:lnTo>
                  <a:lnTo>
                    <a:pt x="54" y="2"/>
                  </a:lnTo>
                  <a:lnTo>
                    <a:pt x="54" y="2"/>
                  </a:lnTo>
                  <a:lnTo>
                    <a:pt x="48" y="2"/>
                  </a:lnTo>
                  <a:lnTo>
                    <a:pt x="48" y="2"/>
                  </a:lnTo>
                  <a:lnTo>
                    <a:pt x="38" y="0"/>
                  </a:lnTo>
                  <a:lnTo>
                    <a:pt x="38" y="0"/>
                  </a:lnTo>
                  <a:lnTo>
                    <a:pt x="29" y="2"/>
                  </a:lnTo>
                  <a:lnTo>
                    <a:pt x="21" y="7"/>
                  </a:lnTo>
                  <a:lnTo>
                    <a:pt x="15" y="12"/>
                  </a:lnTo>
                  <a:lnTo>
                    <a:pt x="11" y="19"/>
                  </a:lnTo>
                  <a:lnTo>
                    <a:pt x="11" y="19"/>
                  </a:lnTo>
                  <a:lnTo>
                    <a:pt x="11" y="26"/>
                  </a:lnTo>
                  <a:lnTo>
                    <a:pt x="13" y="32"/>
                  </a:lnTo>
                  <a:lnTo>
                    <a:pt x="13" y="32"/>
                  </a:lnTo>
                  <a:lnTo>
                    <a:pt x="16" y="35"/>
                  </a:lnTo>
                  <a:lnTo>
                    <a:pt x="23" y="37"/>
                  </a:lnTo>
                  <a:lnTo>
                    <a:pt x="23" y="39"/>
                  </a:lnTo>
                  <a:lnTo>
                    <a:pt x="23" y="39"/>
                  </a:lnTo>
                  <a:lnTo>
                    <a:pt x="18" y="40"/>
                  </a:lnTo>
                  <a:lnTo>
                    <a:pt x="13" y="43"/>
                  </a:lnTo>
                  <a:lnTo>
                    <a:pt x="11" y="47"/>
                  </a:lnTo>
                  <a:lnTo>
                    <a:pt x="10" y="50"/>
                  </a:lnTo>
                  <a:lnTo>
                    <a:pt x="10" y="50"/>
                  </a:lnTo>
                  <a:lnTo>
                    <a:pt x="10" y="53"/>
                  </a:lnTo>
                  <a:lnTo>
                    <a:pt x="10" y="54"/>
                  </a:lnTo>
                  <a:lnTo>
                    <a:pt x="15" y="59"/>
                  </a:lnTo>
                  <a:lnTo>
                    <a:pt x="15" y="59"/>
                  </a:lnTo>
                  <a:lnTo>
                    <a:pt x="15" y="59"/>
                  </a:lnTo>
                  <a:lnTo>
                    <a:pt x="10" y="61"/>
                  </a:lnTo>
                  <a:lnTo>
                    <a:pt x="5" y="64"/>
                  </a:lnTo>
                  <a:lnTo>
                    <a:pt x="2" y="69"/>
                  </a:lnTo>
                  <a:lnTo>
                    <a:pt x="0" y="74"/>
                  </a:lnTo>
                  <a:lnTo>
                    <a:pt x="0" y="74"/>
                  </a:lnTo>
                  <a:lnTo>
                    <a:pt x="0" y="80"/>
                  </a:lnTo>
                  <a:lnTo>
                    <a:pt x="4" y="85"/>
                  </a:lnTo>
                  <a:lnTo>
                    <a:pt x="10" y="88"/>
                  </a:lnTo>
                  <a:lnTo>
                    <a:pt x="19" y="88"/>
                  </a:lnTo>
                  <a:lnTo>
                    <a:pt x="19" y="88"/>
                  </a:lnTo>
                  <a:lnTo>
                    <a:pt x="30" y="86"/>
                  </a:lnTo>
                  <a:lnTo>
                    <a:pt x="42" y="83"/>
                  </a:lnTo>
                  <a:lnTo>
                    <a:pt x="46" y="80"/>
                  </a:lnTo>
                  <a:lnTo>
                    <a:pt x="50" y="75"/>
                  </a:lnTo>
                  <a:lnTo>
                    <a:pt x="53" y="70"/>
                  </a:lnTo>
                  <a:lnTo>
                    <a:pt x="54" y="64"/>
                  </a:lnTo>
                  <a:lnTo>
                    <a:pt x="54" y="64"/>
                  </a:lnTo>
                  <a:lnTo>
                    <a:pt x="54" y="58"/>
                  </a:lnTo>
                  <a:lnTo>
                    <a:pt x="53" y="53"/>
                  </a:lnTo>
                  <a:lnTo>
                    <a:pt x="46" y="50"/>
                  </a:lnTo>
                  <a:lnTo>
                    <a:pt x="38" y="48"/>
                  </a:lnTo>
                  <a:lnTo>
                    <a:pt x="30" y="48"/>
                  </a:lnTo>
                  <a:lnTo>
                    <a:pt x="30" y="48"/>
                  </a:lnTo>
                  <a:lnTo>
                    <a:pt x="27" y="48"/>
                  </a:lnTo>
                  <a:lnTo>
                    <a:pt x="24" y="47"/>
                  </a:lnTo>
                  <a:lnTo>
                    <a:pt x="23" y="45"/>
                  </a:lnTo>
                  <a:lnTo>
                    <a:pt x="23" y="43"/>
                  </a:lnTo>
                  <a:lnTo>
                    <a:pt x="23" y="43"/>
                  </a:lnTo>
                  <a:lnTo>
                    <a:pt x="24" y="40"/>
                  </a:lnTo>
                  <a:lnTo>
                    <a:pt x="27" y="39"/>
                  </a:lnTo>
                  <a:lnTo>
                    <a:pt x="27" y="39"/>
                  </a:lnTo>
                  <a:lnTo>
                    <a:pt x="32" y="39"/>
                  </a:lnTo>
                  <a:lnTo>
                    <a:pt x="32" y="39"/>
                  </a:lnTo>
                  <a:lnTo>
                    <a:pt x="42" y="37"/>
                  </a:lnTo>
                  <a:lnTo>
                    <a:pt x="50" y="34"/>
                  </a:lnTo>
                  <a:lnTo>
                    <a:pt x="54" y="27"/>
                  </a:lnTo>
                  <a:lnTo>
                    <a:pt x="57" y="19"/>
                  </a:lnTo>
                  <a:lnTo>
                    <a:pt x="57" y="19"/>
                  </a:lnTo>
                  <a:lnTo>
                    <a:pt x="59" y="16"/>
                  </a:lnTo>
                  <a:lnTo>
                    <a:pt x="57" y="12"/>
                  </a:lnTo>
                  <a:lnTo>
                    <a:pt x="54" y="7"/>
                  </a:lnTo>
                  <a:lnTo>
                    <a:pt x="54" y="7"/>
                  </a:lnTo>
                  <a:lnTo>
                    <a:pt x="65" y="7"/>
                  </a:lnTo>
                  <a:close/>
                  <a:moveTo>
                    <a:pt x="37" y="5"/>
                  </a:moveTo>
                  <a:lnTo>
                    <a:pt x="37" y="5"/>
                  </a:lnTo>
                  <a:lnTo>
                    <a:pt x="40" y="7"/>
                  </a:lnTo>
                  <a:lnTo>
                    <a:pt x="42" y="8"/>
                  </a:lnTo>
                  <a:lnTo>
                    <a:pt x="43" y="13"/>
                  </a:lnTo>
                  <a:lnTo>
                    <a:pt x="42" y="19"/>
                  </a:lnTo>
                  <a:lnTo>
                    <a:pt x="42" y="19"/>
                  </a:lnTo>
                  <a:lnTo>
                    <a:pt x="40" y="26"/>
                  </a:lnTo>
                  <a:lnTo>
                    <a:pt x="38" y="31"/>
                  </a:lnTo>
                  <a:lnTo>
                    <a:pt x="35" y="34"/>
                  </a:lnTo>
                  <a:lnTo>
                    <a:pt x="32" y="34"/>
                  </a:lnTo>
                  <a:lnTo>
                    <a:pt x="32" y="34"/>
                  </a:lnTo>
                  <a:lnTo>
                    <a:pt x="29" y="34"/>
                  </a:lnTo>
                  <a:lnTo>
                    <a:pt x="27" y="31"/>
                  </a:lnTo>
                  <a:lnTo>
                    <a:pt x="26" y="27"/>
                  </a:lnTo>
                  <a:lnTo>
                    <a:pt x="27" y="21"/>
                  </a:lnTo>
                  <a:lnTo>
                    <a:pt x="27" y="21"/>
                  </a:lnTo>
                  <a:lnTo>
                    <a:pt x="29" y="15"/>
                  </a:lnTo>
                  <a:lnTo>
                    <a:pt x="30" y="10"/>
                  </a:lnTo>
                  <a:lnTo>
                    <a:pt x="34" y="7"/>
                  </a:lnTo>
                  <a:lnTo>
                    <a:pt x="37" y="5"/>
                  </a:lnTo>
                  <a:lnTo>
                    <a:pt x="37" y="5"/>
                  </a:lnTo>
                  <a:close/>
                </a:path>
              </a:pathLst>
            </a:custGeom>
            <a:grpFill/>
            <a:ln w="9525">
              <a:noFill/>
              <a:round/>
              <a:headEnd/>
              <a:tailEnd/>
            </a:ln>
          </p:spPr>
          <p:txBody>
            <a:bodyPr/>
            <a:lstStyle/>
            <a:p>
              <a:endParaRPr lang="en-GB" dirty="0">
                <a:solidFill>
                  <a:srgbClr val="646464"/>
                </a:solidFill>
              </a:endParaRPr>
            </a:p>
          </p:txBody>
        </p:sp>
        <p:sp>
          <p:nvSpPr>
            <p:cNvPr id="32" name="Freeform 58"/>
            <p:cNvSpPr>
              <a:spLocks/>
            </p:cNvSpPr>
            <p:nvPr userDrawn="1"/>
          </p:nvSpPr>
          <p:spPr bwMode="black">
            <a:xfrm>
              <a:off x="5287" y="4208"/>
              <a:ext cx="62" cy="44"/>
            </a:xfrm>
            <a:custGeom>
              <a:avLst/>
              <a:gdLst/>
              <a:ahLst/>
              <a:cxnLst>
                <a:cxn ang="0">
                  <a:pos x="49" y="22"/>
                </a:cxn>
                <a:cxn ang="0">
                  <a:pos x="49" y="22"/>
                </a:cxn>
                <a:cxn ang="0">
                  <a:pos x="35" y="49"/>
                </a:cxn>
                <a:cxn ang="0">
                  <a:pos x="19" y="78"/>
                </a:cxn>
                <a:cxn ang="0">
                  <a:pos x="19" y="78"/>
                </a:cxn>
                <a:cxn ang="0">
                  <a:pos x="14" y="78"/>
                </a:cxn>
                <a:cxn ang="0">
                  <a:pos x="14" y="78"/>
                </a:cxn>
                <a:cxn ang="0">
                  <a:pos x="8" y="78"/>
                </a:cxn>
                <a:cxn ang="0">
                  <a:pos x="8" y="78"/>
                </a:cxn>
                <a:cxn ang="0">
                  <a:pos x="5" y="33"/>
                </a:cxn>
                <a:cxn ang="0">
                  <a:pos x="0" y="0"/>
                </a:cxn>
                <a:cxn ang="0">
                  <a:pos x="0" y="0"/>
                </a:cxn>
                <a:cxn ang="0">
                  <a:pos x="10" y="0"/>
                </a:cxn>
                <a:cxn ang="0">
                  <a:pos x="10" y="0"/>
                </a:cxn>
                <a:cxn ang="0">
                  <a:pos x="19" y="0"/>
                </a:cxn>
                <a:cxn ang="0">
                  <a:pos x="19" y="0"/>
                </a:cxn>
                <a:cxn ang="0">
                  <a:pos x="22" y="57"/>
                </a:cxn>
                <a:cxn ang="0">
                  <a:pos x="24" y="57"/>
                </a:cxn>
                <a:cxn ang="0">
                  <a:pos x="24" y="57"/>
                </a:cxn>
                <a:cxn ang="0">
                  <a:pos x="54" y="0"/>
                </a:cxn>
                <a:cxn ang="0">
                  <a:pos x="54" y="0"/>
                </a:cxn>
                <a:cxn ang="0">
                  <a:pos x="59" y="0"/>
                </a:cxn>
                <a:cxn ang="0">
                  <a:pos x="59" y="0"/>
                </a:cxn>
                <a:cxn ang="0">
                  <a:pos x="65" y="0"/>
                </a:cxn>
                <a:cxn ang="0">
                  <a:pos x="65" y="0"/>
                </a:cxn>
                <a:cxn ang="0">
                  <a:pos x="68" y="27"/>
                </a:cxn>
                <a:cxn ang="0">
                  <a:pos x="72" y="57"/>
                </a:cxn>
                <a:cxn ang="0">
                  <a:pos x="73" y="57"/>
                </a:cxn>
                <a:cxn ang="0">
                  <a:pos x="73" y="57"/>
                </a:cxn>
                <a:cxn ang="0">
                  <a:pos x="100" y="0"/>
                </a:cxn>
                <a:cxn ang="0">
                  <a:pos x="100" y="0"/>
                </a:cxn>
                <a:cxn ang="0">
                  <a:pos x="105" y="0"/>
                </a:cxn>
                <a:cxn ang="0">
                  <a:pos x="105" y="0"/>
                </a:cxn>
                <a:cxn ang="0">
                  <a:pos x="110" y="0"/>
                </a:cxn>
                <a:cxn ang="0">
                  <a:pos x="110" y="0"/>
                </a:cxn>
                <a:cxn ang="0">
                  <a:pos x="92" y="33"/>
                </a:cxn>
                <a:cxn ang="0">
                  <a:pos x="70" y="78"/>
                </a:cxn>
                <a:cxn ang="0">
                  <a:pos x="70" y="78"/>
                </a:cxn>
                <a:cxn ang="0">
                  <a:pos x="64" y="78"/>
                </a:cxn>
                <a:cxn ang="0">
                  <a:pos x="64" y="78"/>
                </a:cxn>
                <a:cxn ang="0">
                  <a:pos x="57" y="78"/>
                </a:cxn>
                <a:cxn ang="0">
                  <a:pos x="57" y="78"/>
                </a:cxn>
                <a:cxn ang="0">
                  <a:pos x="54" y="51"/>
                </a:cxn>
                <a:cxn ang="0">
                  <a:pos x="51" y="22"/>
                </a:cxn>
                <a:cxn ang="0">
                  <a:pos x="49" y="22"/>
                </a:cxn>
              </a:cxnLst>
              <a:rect l="0" t="0" r="r" b="b"/>
              <a:pathLst>
                <a:path w="110" h="78">
                  <a:moveTo>
                    <a:pt x="49" y="22"/>
                  </a:moveTo>
                  <a:lnTo>
                    <a:pt x="49" y="22"/>
                  </a:lnTo>
                  <a:lnTo>
                    <a:pt x="35" y="49"/>
                  </a:lnTo>
                  <a:lnTo>
                    <a:pt x="19" y="78"/>
                  </a:lnTo>
                  <a:lnTo>
                    <a:pt x="19" y="78"/>
                  </a:lnTo>
                  <a:lnTo>
                    <a:pt x="14" y="78"/>
                  </a:lnTo>
                  <a:lnTo>
                    <a:pt x="14" y="78"/>
                  </a:lnTo>
                  <a:lnTo>
                    <a:pt x="8" y="78"/>
                  </a:lnTo>
                  <a:lnTo>
                    <a:pt x="8" y="78"/>
                  </a:lnTo>
                  <a:lnTo>
                    <a:pt x="5" y="33"/>
                  </a:lnTo>
                  <a:lnTo>
                    <a:pt x="0" y="0"/>
                  </a:lnTo>
                  <a:lnTo>
                    <a:pt x="0" y="0"/>
                  </a:lnTo>
                  <a:lnTo>
                    <a:pt x="10" y="0"/>
                  </a:lnTo>
                  <a:lnTo>
                    <a:pt x="10" y="0"/>
                  </a:lnTo>
                  <a:lnTo>
                    <a:pt x="19" y="0"/>
                  </a:lnTo>
                  <a:lnTo>
                    <a:pt x="19" y="0"/>
                  </a:lnTo>
                  <a:lnTo>
                    <a:pt x="22" y="57"/>
                  </a:lnTo>
                  <a:lnTo>
                    <a:pt x="24" y="57"/>
                  </a:lnTo>
                  <a:lnTo>
                    <a:pt x="24" y="57"/>
                  </a:lnTo>
                  <a:lnTo>
                    <a:pt x="54" y="0"/>
                  </a:lnTo>
                  <a:lnTo>
                    <a:pt x="54" y="0"/>
                  </a:lnTo>
                  <a:lnTo>
                    <a:pt x="59" y="0"/>
                  </a:lnTo>
                  <a:lnTo>
                    <a:pt x="59" y="0"/>
                  </a:lnTo>
                  <a:lnTo>
                    <a:pt x="65" y="0"/>
                  </a:lnTo>
                  <a:lnTo>
                    <a:pt x="65" y="0"/>
                  </a:lnTo>
                  <a:lnTo>
                    <a:pt x="68" y="27"/>
                  </a:lnTo>
                  <a:lnTo>
                    <a:pt x="72" y="57"/>
                  </a:lnTo>
                  <a:lnTo>
                    <a:pt x="73" y="57"/>
                  </a:lnTo>
                  <a:lnTo>
                    <a:pt x="73" y="57"/>
                  </a:lnTo>
                  <a:lnTo>
                    <a:pt x="100" y="0"/>
                  </a:lnTo>
                  <a:lnTo>
                    <a:pt x="100" y="0"/>
                  </a:lnTo>
                  <a:lnTo>
                    <a:pt x="105" y="0"/>
                  </a:lnTo>
                  <a:lnTo>
                    <a:pt x="105" y="0"/>
                  </a:lnTo>
                  <a:lnTo>
                    <a:pt x="110" y="0"/>
                  </a:lnTo>
                  <a:lnTo>
                    <a:pt x="110" y="0"/>
                  </a:lnTo>
                  <a:lnTo>
                    <a:pt x="92" y="33"/>
                  </a:lnTo>
                  <a:lnTo>
                    <a:pt x="70" y="78"/>
                  </a:lnTo>
                  <a:lnTo>
                    <a:pt x="70" y="78"/>
                  </a:lnTo>
                  <a:lnTo>
                    <a:pt x="64" y="78"/>
                  </a:lnTo>
                  <a:lnTo>
                    <a:pt x="64" y="78"/>
                  </a:lnTo>
                  <a:lnTo>
                    <a:pt x="57" y="78"/>
                  </a:lnTo>
                  <a:lnTo>
                    <a:pt x="57" y="78"/>
                  </a:lnTo>
                  <a:lnTo>
                    <a:pt x="54" y="51"/>
                  </a:lnTo>
                  <a:lnTo>
                    <a:pt x="51" y="22"/>
                  </a:lnTo>
                  <a:lnTo>
                    <a:pt x="49" y="22"/>
                  </a:lnTo>
                  <a:close/>
                </a:path>
              </a:pathLst>
            </a:custGeom>
            <a:grpFill/>
            <a:ln w="9525">
              <a:noFill/>
              <a:round/>
              <a:headEnd/>
              <a:tailEnd/>
            </a:ln>
          </p:spPr>
          <p:txBody>
            <a:bodyPr/>
            <a:lstStyle/>
            <a:p>
              <a:endParaRPr lang="en-GB" dirty="0">
                <a:solidFill>
                  <a:srgbClr val="646464"/>
                </a:solidFill>
              </a:endParaRPr>
            </a:p>
          </p:txBody>
        </p:sp>
        <p:sp>
          <p:nvSpPr>
            <p:cNvPr id="33" name="Freeform 59"/>
            <p:cNvSpPr>
              <a:spLocks noEditPoints="1"/>
            </p:cNvSpPr>
            <p:nvPr userDrawn="1"/>
          </p:nvSpPr>
          <p:spPr bwMode="black">
            <a:xfrm>
              <a:off x="5341" y="4219"/>
              <a:ext cx="29" cy="33"/>
            </a:xfrm>
            <a:custGeom>
              <a:avLst/>
              <a:gdLst/>
              <a:ahLst/>
              <a:cxnLst>
                <a:cxn ang="0">
                  <a:pos x="19" y="26"/>
                </a:cxn>
                <a:cxn ang="0">
                  <a:pos x="19" y="26"/>
                </a:cxn>
                <a:cxn ang="0">
                  <a:pos x="21" y="18"/>
                </a:cxn>
                <a:cxn ang="0">
                  <a:pos x="24" y="13"/>
                </a:cxn>
                <a:cxn ang="0">
                  <a:pos x="27" y="8"/>
                </a:cxn>
                <a:cxn ang="0">
                  <a:pos x="32" y="7"/>
                </a:cxn>
                <a:cxn ang="0">
                  <a:pos x="32" y="7"/>
                </a:cxn>
                <a:cxn ang="0">
                  <a:pos x="35" y="8"/>
                </a:cxn>
                <a:cxn ang="0">
                  <a:pos x="38" y="12"/>
                </a:cxn>
                <a:cxn ang="0">
                  <a:pos x="38" y="18"/>
                </a:cxn>
                <a:cxn ang="0">
                  <a:pos x="36" y="26"/>
                </a:cxn>
                <a:cxn ang="0">
                  <a:pos x="19" y="26"/>
                </a:cxn>
                <a:cxn ang="0">
                  <a:pos x="51" y="31"/>
                </a:cxn>
                <a:cxn ang="0">
                  <a:pos x="51" y="31"/>
                </a:cxn>
                <a:cxn ang="0">
                  <a:pos x="52" y="26"/>
                </a:cxn>
                <a:cxn ang="0">
                  <a:pos x="52" y="26"/>
                </a:cxn>
                <a:cxn ang="0">
                  <a:pos x="52" y="16"/>
                </a:cxn>
                <a:cxn ang="0">
                  <a:pos x="51" y="12"/>
                </a:cxn>
                <a:cxn ang="0">
                  <a:pos x="49" y="8"/>
                </a:cxn>
                <a:cxn ang="0">
                  <a:pos x="46" y="5"/>
                </a:cxn>
                <a:cxn ang="0">
                  <a:pos x="43" y="4"/>
                </a:cxn>
                <a:cxn ang="0">
                  <a:pos x="38" y="2"/>
                </a:cxn>
                <a:cxn ang="0">
                  <a:pos x="33" y="0"/>
                </a:cxn>
                <a:cxn ang="0">
                  <a:pos x="33" y="0"/>
                </a:cxn>
                <a:cxn ang="0">
                  <a:pos x="22" y="4"/>
                </a:cxn>
                <a:cxn ang="0">
                  <a:pos x="17" y="5"/>
                </a:cxn>
                <a:cxn ang="0">
                  <a:pos x="13" y="8"/>
                </a:cxn>
                <a:cxn ang="0">
                  <a:pos x="9" y="13"/>
                </a:cxn>
                <a:cxn ang="0">
                  <a:pos x="6" y="18"/>
                </a:cxn>
                <a:cxn ang="0">
                  <a:pos x="3" y="24"/>
                </a:cxn>
                <a:cxn ang="0">
                  <a:pos x="1" y="31"/>
                </a:cxn>
                <a:cxn ang="0">
                  <a:pos x="1" y="31"/>
                </a:cxn>
                <a:cxn ang="0">
                  <a:pos x="0" y="37"/>
                </a:cxn>
                <a:cxn ang="0">
                  <a:pos x="1" y="43"/>
                </a:cxn>
                <a:cxn ang="0">
                  <a:pos x="3" y="48"/>
                </a:cxn>
                <a:cxn ang="0">
                  <a:pos x="5" y="53"/>
                </a:cxn>
                <a:cxn ang="0">
                  <a:pos x="9" y="56"/>
                </a:cxn>
                <a:cxn ang="0">
                  <a:pos x="13" y="58"/>
                </a:cxn>
                <a:cxn ang="0">
                  <a:pos x="24" y="59"/>
                </a:cxn>
                <a:cxn ang="0">
                  <a:pos x="24" y="59"/>
                </a:cxn>
                <a:cxn ang="0">
                  <a:pos x="35" y="58"/>
                </a:cxn>
                <a:cxn ang="0">
                  <a:pos x="41" y="54"/>
                </a:cxn>
                <a:cxn ang="0">
                  <a:pos x="46" y="48"/>
                </a:cxn>
                <a:cxn ang="0">
                  <a:pos x="44" y="47"/>
                </a:cxn>
                <a:cxn ang="0">
                  <a:pos x="44" y="47"/>
                </a:cxn>
                <a:cxn ang="0">
                  <a:pos x="36" y="51"/>
                </a:cxn>
                <a:cxn ang="0">
                  <a:pos x="28" y="51"/>
                </a:cxn>
                <a:cxn ang="0">
                  <a:pos x="28" y="51"/>
                </a:cxn>
                <a:cxn ang="0">
                  <a:pos x="25" y="51"/>
                </a:cxn>
                <a:cxn ang="0">
                  <a:pos x="22" y="50"/>
                </a:cxn>
                <a:cxn ang="0">
                  <a:pos x="19" y="47"/>
                </a:cxn>
                <a:cxn ang="0">
                  <a:pos x="17" y="39"/>
                </a:cxn>
                <a:cxn ang="0">
                  <a:pos x="19" y="31"/>
                </a:cxn>
                <a:cxn ang="0">
                  <a:pos x="51" y="31"/>
                </a:cxn>
              </a:cxnLst>
              <a:rect l="0" t="0" r="r" b="b"/>
              <a:pathLst>
                <a:path w="52" h="59">
                  <a:moveTo>
                    <a:pt x="19" y="26"/>
                  </a:moveTo>
                  <a:lnTo>
                    <a:pt x="19" y="26"/>
                  </a:lnTo>
                  <a:lnTo>
                    <a:pt x="21" y="18"/>
                  </a:lnTo>
                  <a:lnTo>
                    <a:pt x="24" y="13"/>
                  </a:lnTo>
                  <a:lnTo>
                    <a:pt x="27" y="8"/>
                  </a:lnTo>
                  <a:lnTo>
                    <a:pt x="32" y="7"/>
                  </a:lnTo>
                  <a:lnTo>
                    <a:pt x="32" y="7"/>
                  </a:lnTo>
                  <a:lnTo>
                    <a:pt x="35" y="8"/>
                  </a:lnTo>
                  <a:lnTo>
                    <a:pt x="38" y="12"/>
                  </a:lnTo>
                  <a:lnTo>
                    <a:pt x="38" y="18"/>
                  </a:lnTo>
                  <a:lnTo>
                    <a:pt x="36" y="26"/>
                  </a:lnTo>
                  <a:lnTo>
                    <a:pt x="19" y="26"/>
                  </a:lnTo>
                  <a:close/>
                  <a:moveTo>
                    <a:pt x="51" y="31"/>
                  </a:moveTo>
                  <a:lnTo>
                    <a:pt x="51" y="31"/>
                  </a:lnTo>
                  <a:lnTo>
                    <a:pt x="52" y="26"/>
                  </a:lnTo>
                  <a:lnTo>
                    <a:pt x="52" y="26"/>
                  </a:lnTo>
                  <a:lnTo>
                    <a:pt x="52" y="16"/>
                  </a:lnTo>
                  <a:lnTo>
                    <a:pt x="51" y="12"/>
                  </a:lnTo>
                  <a:lnTo>
                    <a:pt x="49" y="8"/>
                  </a:lnTo>
                  <a:lnTo>
                    <a:pt x="46" y="5"/>
                  </a:lnTo>
                  <a:lnTo>
                    <a:pt x="43" y="4"/>
                  </a:lnTo>
                  <a:lnTo>
                    <a:pt x="38" y="2"/>
                  </a:lnTo>
                  <a:lnTo>
                    <a:pt x="33" y="0"/>
                  </a:lnTo>
                  <a:lnTo>
                    <a:pt x="33" y="0"/>
                  </a:lnTo>
                  <a:lnTo>
                    <a:pt x="22" y="4"/>
                  </a:lnTo>
                  <a:lnTo>
                    <a:pt x="17" y="5"/>
                  </a:lnTo>
                  <a:lnTo>
                    <a:pt x="13" y="8"/>
                  </a:lnTo>
                  <a:lnTo>
                    <a:pt x="9" y="13"/>
                  </a:lnTo>
                  <a:lnTo>
                    <a:pt x="6" y="18"/>
                  </a:lnTo>
                  <a:lnTo>
                    <a:pt x="3" y="24"/>
                  </a:lnTo>
                  <a:lnTo>
                    <a:pt x="1" y="31"/>
                  </a:lnTo>
                  <a:lnTo>
                    <a:pt x="1" y="31"/>
                  </a:lnTo>
                  <a:lnTo>
                    <a:pt x="0" y="37"/>
                  </a:lnTo>
                  <a:lnTo>
                    <a:pt x="1" y="43"/>
                  </a:lnTo>
                  <a:lnTo>
                    <a:pt x="3" y="48"/>
                  </a:lnTo>
                  <a:lnTo>
                    <a:pt x="5" y="53"/>
                  </a:lnTo>
                  <a:lnTo>
                    <a:pt x="9" y="56"/>
                  </a:lnTo>
                  <a:lnTo>
                    <a:pt x="13" y="58"/>
                  </a:lnTo>
                  <a:lnTo>
                    <a:pt x="24" y="59"/>
                  </a:lnTo>
                  <a:lnTo>
                    <a:pt x="24" y="59"/>
                  </a:lnTo>
                  <a:lnTo>
                    <a:pt x="35" y="58"/>
                  </a:lnTo>
                  <a:lnTo>
                    <a:pt x="41" y="54"/>
                  </a:lnTo>
                  <a:lnTo>
                    <a:pt x="46" y="48"/>
                  </a:lnTo>
                  <a:lnTo>
                    <a:pt x="44" y="47"/>
                  </a:lnTo>
                  <a:lnTo>
                    <a:pt x="44" y="47"/>
                  </a:lnTo>
                  <a:lnTo>
                    <a:pt x="36" y="51"/>
                  </a:lnTo>
                  <a:lnTo>
                    <a:pt x="28" y="51"/>
                  </a:lnTo>
                  <a:lnTo>
                    <a:pt x="28" y="51"/>
                  </a:lnTo>
                  <a:lnTo>
                    <a:pt x="25" y="51"/>
                  </a:lnTo>
                  <a:lnTo>
                    <a:pt x="22" y="50"/>
                  </a:lnTo>
                  <a:lnTo>
                    <a:pt x="19" y="47"/>
                  </a:lnTo>
                  <a:lnTo>
                    <a:pt x="17" y="39"/>
                  </a:lnTo>
                  <a:lnTo>
                    <a:pt x="19" y="31"/>
                  </a:lnTo>
                  <a:lnTo>
                    <a:pt x="51" y="31"/>
                  </a:lnTo>
                  <a:close/>
                </a:path>
              </a:pathLst>
            </a:custGeom>
            <a:grpFill/>
            <a:ln w="9525">
              <a:noFill/>
              <a:round/>
              <a:headEnd/>
              <a:tailEnd/>
            </a:ln>
          </p:spPr>
          <p:txBody>
            <a:bodyPr/>
            <a:lstStyle/>
            <a:p>
              <a:endParaRPr lang="en-GB" dirty="0">
                <a:solidFill>
                  <a:srgbClr val="646464"/>
                </a:solidFill>
              </a:endParaRPr>
            </a:p>
          </p:txBody>
        </p:sp>
        <p:sp>
          <p:nvSpPr>
            <p:cNvPr id="34" name="Freeform 60"/>
            <p:cNvSpPr>
              <a:spLocks noEditPoints="1"/>
            </p:cNvSpPr>
            <p:nvPr userDrawn="1"/>
          </p:nvSpPr>
          <p:spPr bwMode="black">
            <a:xfrm>
              <a:off x="5389" y="4208"/>
              <a:ext cx="46" cy="44"/>
            </a:xfrm>
            <a:custGeom>
              <a:avLst/>
              <a:gdLst/>
              <a:ahLst/>
              <a:cxnLst>
                <a:cxn ang="0">
                  <a:pos x="27" y="28"/>
                </a:cxn>
                <a:cxn ang="0">
                  <a:pos x="27" y="28"/>
                </a:cxn>
                <a:cxn ang="0">
                  <a:pos x="31" y="6"/>
                </a:cxn>
                <a:cxn ang="0">
                  <a:pos x="31" y="6"/>
                </a:cxn>
                <a:cxn ang="0">
                  <a:pos x="42" y="6"/>
                </a:cxn>
                <a:cxn ang="0">
                  <a:pos x="42" y="6"/>
                </a:cxn>
                <a:cxn ang="0">
                  <a:pos x="49" y="6"/>
                </a:cxn>
                <a:cxn ang="0">
                  <a:pos x="54" y="8"/>
                </a:cxn>
                <a:cxn ang="0">
                  <a:pos x="57" y="11"/>
                </a:cxn>
                <a:cxn ang="0">
                  <a:pos x="60" y="14"/>
                </a:cxn>
                <a:cxn ang="0">
                  <a:pos x="63" y="19"/>
                </a:cxn>
                <a:cxn ang="0">
                  <a:pos x="65" y="24"/>
                </a:cxn>
                <a:cxn ang="0">
                  <a:pos x="65" y="30"/>
                </a:cxn>
                <a:cxn ang="0">
                  <a:pos x="63" y="36"/>
                </a:cxn>
                <a:cxn ang="0">
                  <a:pos x="63" y="36"/>
                </a:cxn>
                <a:cxn ang="0">
                  <a:pos x="61" y="44"/>
                </a:cxn>
                <a:cxn ang="0">
                  <a:pos x="58" y="52"/>
                </a:cxn>
                <a:cxn ang="0">
                  <a:pos x="55" y="57"/>
                </a:cxn>
                <a:cxn ang="0">
                  <a:pos x="50" y="63"/>
                </a:cxn>
                <a:cxn ang="0">
                  <a:pos x="46" y="67"/>
                </a:cxn>
                <a:cxn ang="0">
                  <a:pos x="41" y="70"/>
                </a:cxn>
                <a:cxn ang="0">
                  <a:pos x="34" y="71"/>
                </a:cxn>
                <a:cxn ang="0">
                  <a:pos x="28" y="71"/>
                </a:cxn>
                <a:cxn ang="0">
                  <a:pos x="28" y="71"/>
                </a:cxn>
                <a:cxn ang="0">
                  <a:pos x="19" y="71"/>
                </a:cxn>
                <a:cxn ang="0">
                  <a:pos x="19" y="71"/>
                </a:cxn>
                <a:cxn ang="0">
                  <a:pos x="23" y="49"/>
                </a:cxn>
                <a:cxn ang="0">
                  <a:pos x="27" y="28"/>
                </a:cxn>
                <a:cxn ang="0">
                  <a:pos x="6" y="46"/>
                </a:cxn>
                <a:cxn ang="0">
                  <a:pos x="6" y="46"/>
                </a:cxn>
                <a:cxn ang="0">
                  <a:pos x="0" y="78"/>
                </a:cxn>
                <a:cxn ang="0">
                  <a:pos x="0" y="78"/>
                </a:cxn>
                <a:cxn ang="0">
                  <a:pos x="9" y="78"/>
                </a:cxn>
                <a:cxn ang="0">
                  <a:pos x="9" y="78"/>
                </a:cxn>
                <a:cxn ang="0">
                  <a:pos x="34" y="78"/>
                </a:cxn>
                <a:cxn ang="0">
                  <a:pos x="34" y="78"/>
                </a:cxn>
                <a:cxn ang="0">
                  <a:pos x="42" y="78"/>
                </a:cxn>
                <a:cxn ang="0">
                  <a:pos x="50" y="74"/>
                </a:cxn>
                <a:cxn ang="0">
                  <a:pos x="57" y="71"/>
                </a:cxn>
                <a:cxn ang="0">
                  <a:pos x="63" y="67"/>
                </a:cxn>
                <a:cxn ang="0">
                  <a:pos x="69" y="60"/>
                </a:cxn>
                <a:cxn ang="0">
                  <a:pos x="74" y="54"/>
                </a:cxn>
                <a:cxn ang="0">
                  <a:pos x="79" y="46"/>
                </a:cxn>
                <a:cxn ang="0">
                  <a:pos x="82" y="36"/>
                </a:cxn>
                <a:cxn ang="0">
                  <a:pos x="82" y="36"/>
                </a:cxn>
                <a:cxn ang="0">
                  <a:pos x="82" y="27"/>
                </a:cxn>
                <a:cxn ang="0">
                  <a:pos x="82" y="19"/>
                </a:cxn>
                <a:cxn ang="0">
                  <a:pos x="79" y="12"/>
                </a:cxn>
                <a:cxn ang="0">
                  <a:pos x="74" y="8"/>
                </a:cxn>
                <a:cxn ang="0">
                  <a:pos x="69" y="3"/>
                </a:cxn>
                <a:cxn ang="0">
                  <a:pos x="61" y="1"/>
                </a:cxn>
                <a:cxn ang="0">
                  <a:pos x="54" y="0"/>
                </a:cxn>
                <a:cxn ang="0">
                  <a:pos x="44" y="0"/>
                </a:cxn>
                <a:cxn ang="0">
                  <a:pos x="44" y="0"/>
                </a:cxn>
                <a:cxn ang="0">
                  <a:pos x="23" y="0"/>
                </a:cxn>
                <a:cxn ang="0">
                  <a:pos x="23" y="0"/>
                </a:cxn>
                <a:cxn ang="0">
                  <a:pos x="15" y="0"/>
                </a:cxn>
                <a:cxn ang="0">
                  <a:pos x="15" y="0"/>
                </a:cxn>
                <a:cxn ang="0">
                  <a:pos x="9" y="32"/>
                </a:cxn>
                <a:cxn ang="0">
                  <a:pos x="6" y="46"/>
                </a:cxn>
              </a:cxnLst>
              <a:rect l="0" t="0" r="r" b="b"/>
              <a:pathLst>
                <a:path w="82" h="78">
                  <a:moveTo>
                    <a:pt x="27" y="28"/>
                  </a:moveTo>
                  <a:lnTo>
                    <a:pt x="27" y="28"/>
                  </a:lnTo>
                  <a:lnTo>
                    <a:pt x="31" y="6"/>
                  </a:lnTo>
                  <a:lnTo>
                    <a:pt x="31" y="6"/>
                  </a:lnTo>
                  <a:lnTo>
                    <a:pt x="42" y="6"/>
                  </a:lnTo>
                  <a:lnTo>
                    <a:pt x="42" y="6"/>
                  </a:lnTo>
                  <a:lnTo>
                    <a:pt x="49" y="6"/>
                  </a:lnTo>
                  <a:lnTo>
                    <a:pt x="54" y="8"/>
                  </a:lnTo>
                  <a:lnTo>
                    <a:pt x="57" y="11"/>
                  </a:lnTo>
                  <a:lnTo>
                    <a:pt x="60" y="14"/>
                  </a:lnTo>
                  <a:lnTo>
                    <a:pt x="63" y="19"/>
                  </a:lnTo>
                  <a:lnTo>
                    <a:pt x="65" y="24"/>
                  </a:lnTo>
                  <a:lnTo>
                    <a:pt x="65" y="30"/>
                  </a:lnTo>
                  <a:lnTo>
                    <a:pt x="63" y="36"/>
                  </a:lnTo>
                  <a:lnTo>
                    <a:pt x="63" y="36"/>
                  </a:lnTo>
                  <a:lnTo>
                    <a:pt x="61" y="44"/>
                  </a:lnTo>
                  <a:lnTo>
                    <a:pt x="58" y="52"/>
                  </a:lnTo>
                  <a:lnTo>
                    <a:pt x="55" y="57"/>
                  </a:lnTo>
                  <a:lnTo>
                    <a:pt x="50" y="63"/>
                  </a:lnTo>
                  <a:lnTo>
                    <a:pt x="46" y="67"/>
                  </a:lnTo>
                  <a:lnTo>
                    <a:pt x="41" y="70"/>
                  </a:lnTo>
                  <a:lnTo>
                    <a:pt x="34" y="71"/>
                  </a:lnTo>
                  <a:lnTo>
                    <a:pt x="28" y="71"/>
                  </a:lnTo>
                  <a:lnTo>
                    <a:pt x="28" y="71"/>
                  </a:lnTo>
                  <a:lnTo>
                    <a:pt x="19" y="71"/>
                  </a:lnTo>
                  <a:lnTo>
                    <a:pt x="19" y="71"/>
                  </a:lnTo>
                  <a:lnTo>
                    <a:pt x="23" y="49"/>
                  </a:lnTo>
                  <a:lnTo>
                    <a:pt x="27" y="28"/>
                  </a:lnTo>
                  <a:close/>
                  <a:moveTo>
                    <a:pt x="6" y="46"/>
                  </a:moveTo>
                  <a:lnTo>
                    <a:pt x="6" y="46"/>
                  </a:lnTo>
                  <a:lnTo>
                    <a:pt x="0" y="78"/>
                  </a:lnTo>
                  <a:lnTo>
                    <a:pt x="0" y="78"/>
                  </a:lnTo>
                  <a:lnTo>
                    <a:pt x="9" y="78"/>
                  </a:lnTo>
                  <a:lnTo>
                    <a:pt x="9" y="78"/>
                  </a:lnTo>
                  <a:lnTo>
                    <a:pt x="34" y="78"/>
                  </a:lnTo>
                  <a:lnTo>
                    <a:pt x="34" y="78"/>
                  </a:lnTo>
                  <a:lnTo>
                    <a:pt x="42" y="78"/>
                  </a:lnTo>
                  <a:lnTo>
                    <a:pt x="50" y="74"/>
                  </a:lnTo>
                  <a:lnTo>
                    <a:pt x="57" y="71"/>
                  </a:lnTo>
                  <a:lnTo>
                    <a:pt x="63" y="67"/>
                  </a:lnTo>
                  <a:lnTo>
                    <a:pt x="69" y="60"/>
                  </a:lnTo>
                  <a:lnTo>
                    <a:pt x="74" y="54"/>
                  </a:lnTo>
                  <a:lnTo>
                    <a:pt x="79" y="46"/>
                  </a:lnTo>
                  <a:lnTo>
                    <a:pt x="82" y="36"/>
                  </a:lnTo>
                  <a:lnTo>
                    <a:pt x="82" y="36"/>
                  </a:lnTo>
                  <a:lnTo>
                    <a:pt x="82" y="27"/>
                  </a:lnTo>
                  <a:lnTo>
                    <a:pt x="82" y="19"/>
                  </a:lnTo>
                  <a:lnTo>
                    <a:pt x="79" y="12"/>
                  </a:lnTo>
                  <a:lnTo>
                    <a:pt x="74" y="8"/>
                  </a:lnTo>
                  <a:lnTo>
                    <a:pt x="69" y="3"/>
                  </a:lnTo>
                  <a:lnTo>
                    <a:pt x="61" y="1"/>
                  </a:lnTo>
                  <a:lnTo>
                    <a:pt x="54" y="0"/>
                  </a:lnTo>
                  <a:lnTo>
                    <a:pt x="44" y="0"/>
                  </a:lnTo>
                  <a:lnTo>
                    <a:pt x="44" y="0"/>
                  </a:lnTo>
                  <a:lnTo>
                    <a:pt x="23" y="0"/>
                  </a:lnTo>
                  <a:lnTo>
                    <a:pt x="23" y="0"/>
                  </a:lnTo>
                  <a:lnTo>
                    <a:pt x="15" y="0"/>
                  </a:lnTo>
                  <a:lnTo>
                    <a:pt x="15" y="0"/>
                  </a:lnTo>
                  <a:lnTo>
                    <a:pt x="9" y="32"/>
                  </a:lnTo>
                  <a:lnTo>
                    <a:pt x="6" y="46"/>
                  </a:lnTo>
                  <a:close/>
                </a:path>
              </a:pathLst>
            </a:custGeom>
            <a:grpFill/>
            <a:ln w="9525">
              <a:noFill/>
              <a:round/>
              <a:headEnd/>
              <a:tailEnd/>
            </a:ln>
          </p:spPr>
          <p:txBody>
            <a:bodyPr/>
            <a:lstStyle/>
            <a:p>
              <a:endParaRPr lang="en-GB" dirty="0">
                <a:solidFill>
                  <a:srgbClr val="646464"/>
                </a:solidFill>
              </a:endParaRPr>
            </a:p>
          </p:txBody>
        </p:sp>
        <p:sp>
          <p:nvSpPr>
            <p:cNvPr id="35" name="Freeform 61"/>
            <p:cNvSpPr>
              <a:spLocks noEditPoints="1"/>
            </p:cNvSpPr>
            <p:nvPr userDrawn="1"/>
          </p:nvSpPr>
          <p:spPr bwMode="black">
            <a:xfrm>
              <a:off x="5436" y="4219"/>
              <a:ext cx="32" cy="33"/>
            </a:xfrm>
            <a:custGeom>
              <a:avLst/>
              <a:gdLst/>
              <a:ahLst/>
              <a:cxnLst>
                <a:cxn ang="0">
                  <a:pos x="40" y="27"/>
                </a:cxn>
                <a:cxn ang="0">
                  <a:pos x="40" y="27"/>
                </a:cxn>
                <a:cxn ang="0">
                  <a:pos x="38" y="39"/>
                </a:cxn>
                <a:cxn ang="0">
                  <a:pos x="34" y="48"/>
                </a:cxn>
                <a:cxn ang="0">
                  <a:pos x="29" y="53"/>
                </a:cxn>
                <a:cxn ang="0">
                  <a:pos x="24" y="54"/>
                </a:cxn>
                <a:cxn ang="0">
                  <a:pos x="24" y="54"/>
                </a:cxn>
                <a:cxn ang="0">
                  <a:pos x="22" y="54"/>
                </a:cxn>
                <a:cxn ang="0">
                  <a:pos x="19" y="53"/>
                </a:cxn>
                <a:cxn ang="0">
                  <a:pos x="18" y="48"/>
                </a:cxn>
                <a:cxn ang="0">
                  <a:pos x="16" y="40"/>
                </a:cxn>
                <a:cxn ang="0">
                  <a:pos x="18" y="32"/>
                </a:cxn>
                <a:cxn ang="0">
                  <a:pos x="18" y="32"/>
                </a:cxn>
                <a:cxn ang="0">
                  <a:pos x="21" y="21"/>
                </a:cxn>
                <a:cxn ang="0">
                  <a:pos x="24" y="13"/>
                </a:cxn>
                <a:cxn ang="0">
                  <a:pos x="29" y="8"/>
                </a:cxn>
                <a:cxn ang="0">
                  <a:pos x="34" y="7"/>
                </a:cxn>
                <a:cxn ang="0">
                  <a:pos x="34" y="7"/>
                </a:cxn>
                <a:cxn ang="0">
                  <a:pos x="38" y="8"/>
                </a:cxn>
                <a:cxn ang="0">
                  <a:pos x="41" y="12"/>
                </a:cxn>
                <a:cxn ang="0">
                  <a:pos x="41" y="18"/>
                </a:cxn>
                <a:cxn ang="0">
                  <a:pos x="40" y="27"/>
                </a:cxn>
                <a:cxn ang="0">
                  <a:pos x="40" y="27"/>
                </a:cxn>
                <a:cxn ang="0">
                  <a:pos x="0" y="32"/>
                </a:cxn>
                <a:cxn ang="0">
                  <a:pos x="0" y="32"/>
                </a:cxn>
                <a:cxn ang="0">
                  <a:pos x="0" y="39"/>
                </a:cxn>
                <a:cxn ang="0">
                  <a:pos x="0" y="45"/>
                </a:cxn>
                <a:cxn ang="0">
                  <a:pos x="3" y="50"/>
                </a:cxn>
                <a:cxn ang="0">
                  <a:pos x="5" y="53"/>
                </a:cxn>
                <a:cxn ang="0">
                  <a:pos x="10" y="56"/>
                </a:cxn>
                <a:cxn ang="0">
                  <a:pos x="13" y="58"/>
                </a:cxn>
                <a:cxn ang="0">
                  <a:pos x="24" y="59"/>
                </a:cxn>
                <a:cxn ang="0">
                  <a:pos x="24" y="59"/>
                </a:cxn>
                <a:cxn ang="0">
                  <a:pos x="29" y="59"/>
                </a:cxn>
                <a:cxn ang="0">
                  <a:pos x="35" y="58"/>
                </a:cxn>
                <a:cxn ang="0">
                  <a:pos x="40" y="54"/>
                </a:cxn>
                <a:cxn ang="0">
                  <a:pos x="45" y="51"/>
                </a:cxn>
                <a:cxn ang="0">
                  <a:pos x="49" y="47"/>
                </a:cxn>
                <a:cxn ang="0">
                  <a:pos x="53" y="42"/>
                </a:cxn>
                <a:cxn ang="0">
                  <a:pos x="56" y="35"/>
                </a:cxn>
                <a:cxn ang="0">
                  <a:pos x="57" y="29"/>
                </a:cxn>
                <a:cxn ang="0">
                  <a:pos x="57" y="29"/>
                </a:cxn>
                <a:cxn ang="0">
                  <a:pos x="57" y="23"/>
                </a:cxn>
                <a:cxn ang="0">
                  <a:pos x="57" y="18"/>
                </a:cxn>
                <a:cxn ang="0">
                  <a:pos x="56" y="13"/>
                </a:cxn>
                <a:cxn ang="0">
                  <a:pos x="54" y="8"/>
                </a:cxn>
                <a:cxn ang="0">
                  <a:pos x="51" y="5"/>
                </a:cxn>
                <a:cxn ang="0">
                  <a:pos x="46" y="4"/>
                </a:cxn>
                <a:cxn ang="0">
                  <a:pos x="41" y="2"/>
                </a:cxn>
                <a:cxn ang="0">
                  <a:pos x="35" y="0"/>
                </a:cxn>
                <a:cxn ang="0">
                  <a:pos x="35" y="0"/>
                </a:cxn>
                <a:cxn ang="0">
                  <a:pos x="24" y="4"/>
                </a:cxn>
                <a:cxn ang="0">
                  <a:pos x="19" y="5"/>
                </a:cxn>
                <a:cxn ang="0">
                  <a:pos x="15" y="8"/>
                </a:cxn>
                <a:cxn ang="0">
                  <a:pos x="10" y="13"/>
                </a:cxn>
                <a:cxn ang="0">
                  <a:pos x="7" y="18"/>
                </a:cxn>
                <a:cxn ang="0">
                  <a:pos x="3" y="24"/>
                </a:cxn>
                <a:cxn ang="0">
                  <a:pos x="0" y="32"/>
                </a:cxn>
                <a:cxn ang="0">
                  <a:pos x="0" y="32"/>
                </a:cxn>
              </a:cxnLst>
              <a:rect l="0" t="0" r="r" b="b"/>
              <a:pathLst>
                <a:path w="57" h="59">
                  <a:moveTo>
                    <a:pt x="40" y="27"/>
                  </a:moveTo>
                  <a:lnTo>
                    <a:pt x="40" y="27"/>
                  </a:lnTo>
                  <a:lnTo>
                    <a:pt x="38" y="39"/>
                  </a:lnTo>
                  <a:lnTo>
                    <a:pt x="34" y="48"/>
                  </a:lnTo>
                  <a:lnTo>
                    <a:pt x="29" y="53"/>
                  </a:lnTo>
                  <a:lnTo>
                    <a:pt x="24" y="54"/>
                  </a:lnTo>
                  <a:lnTo>
                    <a:pt x="24" y="54"/>
                  </a:lnTo>
                  <a:lnTo>
                    <a:pt x="22" y="54"/>
                  </a:lnTo>
                  <a:lnTo>
                    <a:pt x="19" y="53"/>
                  </a:lnTo>
                  <a:lnTo>
                    <a:pt x="18" y="48"/>
                  </a:lnTo>
                  <a:lnTo>
                    <a:pt x="16" y="40"/>
                  </a:lnTo>
                  <a:lnTo>
                    <a:pt x="18" y="32"/>
                  </a:lnTo>
                  <a:lnTo>
                    <a:pt x="18" y="32"/>
                  </a:lnTo>
                  <a:lnTo>
                    <a:pt x="21" y="21"/>
                  </a:lnTo>
                  <a:lnTo>
                    <a:pt x="24" y="13"/>
                  </a:lnTo>
                  <a:lnTo>
                    <a:pt x="29" y="8"/>
                  </a:lnTo>
                  <a:lnTo>
                    <a:pt x="34" y="7"/>
                  </a:lnTo>
                  <a:lnTo>
                    <a:pt x="34" y="7"/>
                  </a:lnTo>
                  <a:lnTo>
                    <a:pt x="38" y="8"/>
                  </a:lnTo>
                  <a:lnTo>
                    <a:pt x="41" y="12"/>
                  </a:lnTo>
                  <a:lnTo>
                    <a:pt x="41" y="18"/>
                  </a:lnTo>
                  <a:lnTo>
                    <a:pt x="40" y="27"/>
                  </a:lnTo>
                  <a:lnTo>
                    <a:pt x="40" y="27"/>
                  </a:lnTo>
                  <a:close/>
                  <a:moveTo>
                    <a:pt x="0" y="32"/>
                  </a:moveTo>
                  <a:lnTo>
                    <a:pt x="0" y="32"/>
                  </a:lnTo>
                  <a:lnTo>
                    <a:pt x="0" y="39"/>
                  </a:lnTo>
                  <a:lnTo>
                    <a:pt x="0" y="45"/>
                  </a:lnTo>
                  <a:lnTo>
                    <a:pt x="3" y="50"/>
                  </a:lnTo>
                  <a:lnTo>
                    <a:pt x="5" y="53"/>
                  </a:lnTo>
                  <a:lnTo>
                    <a:pt x="10" y="56"/>
                  </a:lnTo>
                  <a:lnTo>
                    <a:pt x="13" y="58"/>
                  </a:lnTo>
                  <a:lnTo>
                    <a:pt x="24" y="59"/>
                  </a:lnTo>
                  <a:lnTo>
                    <a:pt x="24" y="59"/>
                  </a:lnTo>
                  <a:lnTo>
                    <a:pt x="29" y="59"/>
                  </a:lnTo>
                  <a:lnTo>
                    <a:pt x="35" y="58"/>
                  </a:lnTo>
                  <a:lnTo>
                    <a:pt x="40" y="54"/>
                  </a:lnTo>
                  <a:lnTo>
                    <a:pt x="45" y="51"/>
                  </a:lnTo>
                  <a:lnTo>
                    <a:pt x="49" y="47"/>
                  </a:lnTo>
                  <a:lnTo>
                    <a:pt x="53" y="42"/>
                  </a:lnTo>
                  <a:lnTo>
                    <a:pt x="56" y="35"/>
                  </a:lnTo>
                  <a:lnTo>
                    <a:pt x="57" y="29"/>
                  </a:lnTo>
                  <a:lnTo>
                    <a:pt x="57" y="29"/>
                  </a:lnTo>
                  <a:lnTo>
                    <a:pt x="57" y="23"/>
                  </a:lnTo>
                  <a:lnTo>
                    <a:pt x="57" y="18"/>
                  </a:lnTo>
                  <a:lnTo>
                    <a:pt x="56" y="13"/>
                  </a:lnTo>
                  <a:lnTo>
                    <a:pt x="54" y="8"/>
                  </a:lnTo>
                  <a:lnTo>
                    <a:pt x="51" y="5"/>
                  </a:lnTo>
                  <a:lnTo>
                    <a:pt x="46" y="4"/>
                  </a:lnTo>
                  <a:lnTo>
                    <a:pt x="41" y="2"/>
                  </a:lnTo>
                  <a:lnTo>
                    <a:pt x="35" y="0"/>
                  </a:lnTo>
                  <a:lnTo>
                    <a:pt x="35" y="0"/>
                  </a:lnTo>
                  <a:lnTo>
                    <a:pt x="24" y="4"/>
                  </a:lnTo>
                  <a:lnTo>
                    <a:pt x="19" y="5"/>
                  </a:lnTo>
                  <a:lnTo>
                    <a:pt x="15" y="8"/>
                  </a:lnTo>
                  <a:lnTo>
                    <a:pt x="10" y="13"/>
                  </a:lnTo>
                  <a:lnTo>
                    <a:pt x="7" y="18"/>
                  </a:lnTo>
                  <a:lnTo>
                    <a:pt x="3" y="24"/>
                  </a:lnTo>
                  <a:lnTo>
                    <a:pt x="0" y="32"/>
                  </a:lnTo>
                  <a:lnTo>
                    <a:pt x="0" y="32"/>
                  </a:lnTo>
                  <a:close/>
                </a:path>
              </a:pathLst>
            </a:custGeom>
            <a:grpFill/>
            <a:ln w="9525">
              <a:noFill/>
              <a:round/>
              <a:headEnd/>
              <a:tailEnd/>
            </a:ln>
          </p:spPr>
          <p:txBody>
            <a:bodyPr/>
            <a:lstStyle/>
            <a:p>
              <a:endParaRPr lang="en-GB" dirty="0">
                <a:solidFill>
                  <a:srgbClr val="646464"/>
                </a:solidFill>
              </a:endParaRPr>
            </a:p>
          </p:txBody>
        </p:sp>
      </p:gr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1" r:id="rId11"/>
    <p:sldLayoutId id="2147483812" r:id="rId12"/>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000" b="1">
          <a:solidFill>
            <a:schemeClr val="bg1"/>
          </a:solidFill>
          <a:latin typeface="+mj-lt"/>
          <a:ea typeface="+mj-ea"/>
          <a:cs typeface="+mj-cs"/>
        </a:defRPr>
      </a:lvl1pPr>
      <a:lvl2pPr algn="l" rtl="0" eaLnBrk="1" fontAlgn="base" hangingPunct="1">
        <a:lnSpc>
          <a:spcPct val="85000"/>
        </a:lnSpc>
        <a:spcBef>
          <a:spcPct val="0"/>
        </a:spcBef>
        <a:spcAft>
          <a:spcPct val="0"/>
        </a:spcAft>
        <a:defRPr sz="3000" b="1">
          <a:solidFill>
            <a:srgbClr val="646464"/>
          </a:solidFill>
          <a:latin typeface="Arial" charset="0"/>
        </a:defRPr>
      </a:lvl2pPr>
      <a:lvl3pPr algn="l" rtl="0" eaLnBrk="1" fontAlgn="base" hangingPunct="1">
        <a:lnSpc>
          <a:spcPct val="85000"/>
        </a:lnSpc>
        <a:spcBef>
          <a:spcPct val="0"/>
        </a:spcBef>
        <a:spcAft>
          <a:spcPct val="0"/>
        </a:spcAft>
        <a:defRPr sz="3000" b="1">
          <a:solidFill>
            <a:srgbClr val="646464"/>
          </a:solidFill>
          <a:latin typeface="Arial" charset="0"/>
        </a:defRPr>
      </a:lvl3pPr>
      <a:lvl4pPr algn="l" rtl="0" eaLnBrk="1" fontAlgn="base" hangingPunct="1">
        <a:lnSpc>
          <a:spcPct val="85000"/>
        </a:lnSpc>
        <a:spcBef>
          <a:spcPct val="0"/>
        </a:spcBef>
        <a:spcAft>
          <a:spcPct val="0"/>
        </a:spcAft>
        <a:defRPr sz="3000" b="1">
          <a:solidFill>
            <a:srgbClr val="646464"/>
          </a:solidFill>
          <a:latin typeface="Arial" charset="0"/>
        </a:defRPr>
      </a:lvl4pPr>
      <a:lvl5pPr algn="l" rtl="0" eaLnBrk="1" fontAlgn="base" hangingPunct="1">
        <a:lnSpc>
          <a:spcPct val="85000"/>
        </a:lnSpc>
        <a:spcBef>
          <a:spcPct val="0"/>
        </a:spcBef>
        <a:spcAft>
          <a:spcPct val="0"/>
        </a:spcAft>
        <a:defRPr sz="3000" b="1">
          <a:solidFill>
            <a:srgbClr val="646464"/>
          </a:solidFill>
          <a:latin typeface="Arial" charset="0"/>
        </a:defRPr>
      </a:lvl5pPr>
      <a:lvl6pPr marL="457200" algn="l" rtl="0" eaLnBrk="1" fontAlgn="base" hangingPunct="1">
        <a:lnSpc>
          <a:spcPct val="85000"/>
        </a:lnSpc>
        <a:spcBef>
          <a:spcPct val="0"/>
        </a:spcBef>
        <a:spcAft>
          <a:spcPct val="0"/>
        </a:spcAft>
        <a:defRPr sz="3000" b="1">
          <a:solidFill>
            <a:srgbClr val="646464"/>
          </a:solidFill>
          <a:latin typeface="Arial" charset="0"/>
        </a:defRPr>
      </a:lvl6pPr>
      <a:lvl7pPr marL="914400" algn="l" rtl="0" eaLnBrk="1" fontAlgn="base" hangingPunct="1">
        <a:lnSpc>
          <a:spcPct val="85000"/>
        </a:lnSpc>
        <a:spcBef>
          <a:spcPct val="0"/>
        </a:spcBef>
        <a:spcAft>
          <a:spcPct val="0"/>
        </a:spcAft>
        <a:defRPr sz="3000" b="1">
          <a:solidFill>
            <a:srgbClr val="646464"/>
          </a:solidFill>
          <a:latin typeface="Arial" charset="0"/>
        </a:defRPr>
      </a:lvl7pPr>
      <a:lvl8pPr marL="1371600" algn="l" rtl="0" eaLnBrk="1" fontAlgn="base" hangingPunct="1">
        <a:lnSpc>
          <a:spcPct val="85000"/>
        </a:lnSpc>
        <a:spcBef>
          <a:spcPct val="0"/>
        </a:spcBef>
        <a:spcAft>
          <a:spcPct val="0"/>
        </a:spcAft>
        <a:defRPr sz="3000" b="1">
          <a:solidFill>
            <a:srgbClr val="646464"/>
          </a:solidFill>
          <a:latin typeface="Arial" charset="0"/>
        </a:defRPr>
      </a:lvl8pPr>
      <a:lvl9pPr marL="1828800" algn="l" rtl="0" eaLnBrk="1" fontAlgn="base" hangingPunct="1">
        <a:lnSpc>
          <a:spcPct val="85000"/>
        </a:lnSpc>
        <a:spcBef>
          <a:spcPct val="0"/>
        </a:spcBef>
        <a:spcAft>
          <a:spcPct val="0"/>
        </a:spcAft>
        <a:defRPr sz="3000" b="1">
          <a:solidFill>
            <a:srgbClr val="646464"/>
          </a:solidFill>
          <a:latin typeface="Arial" charset="0"/>
        </a:defRPr>
      </a:lvl9pPr>
    </p:titleStyle>
    <p:bodyStyle>
      <a:lvl1pPr marL="360363" indent="-360363" algn="l" rtl="0" eaLnBrk="1" fontAlgn="base" hangingPunct="1">
        <a:spcBef>
          <a:spcPct val="20000"/>
        </a:spcBef>
        <a:spcAft>
          <a:spcPct val="0"/>
        </a:spcAft>
        <a:buClr>
          <a:schemeClr val="accent2"/>
        </a:buClr>
        <a:buSzPct val="70000"/>
        <a:buFont typeface="Arial" charset="0"/>
        <a:buChar char="►"/>
        <a:defRPr sz="2400">
          <a:solidFill>
            <a:schemeClr val="bg1"/>
          </a:solidFill>
          <a:latin typeface="+mn-lt"/>
          <a:ea typeface="+mn-ea"/>
          <a:cs typeface="+mn-cs"/>
        </a:defRPr>
      </a:lvl1pPr>
      <a:lvl2pPr marL="717550" indent="-355600" algn="l" rtl="0" eaLnBrk="1" fontAlgn="base" hangingPunct="1">
        <a:spcBef>
          <a:spcPct val="20000"/>
        </a:spcBef>
        <a:spcAft>
          <a:spcPct val="0"/>
        </a:spcAft>
        <a:buClr>
          <a:schemeClr val="accent2"/>
        </a:buClr>
        <a:buSzPct val="70000"/>
        <a:buFont typeface="Arial" charset="0"/>
        <a:buChar char="►"/>
        <a:defRPr sz="2000">
          <a:solidFill>
            <a:schemeClr val="bg1"/>
          </a:solidFill>
          <a:latin typeface="+mn-lt"/>
        </a:defRPr>
      </a:lvl2pPr>
      <a:lvl3pPr marL="1081088" indent="-361950" algn="l" rtl="0" eaLnBrk="1" fontAlgn="base" hangingPunct="1">
        <a:spcBef>
          <a:spcPct val="20000"/>
        </a:spcBef>
        <a:spcAft>
          <a:spcPct val="0"/>
        </a:spcAft>
        <a:buClr>
          <a:schemeClr val="accent2"/>
        </a:buClr>
        <a:buSzPct val="70000"/>
        <a:buFont typeface="Arial" charset="0"/>
        <a:buChar char="►"/>
        <a:defRPr>
          <a:solidFill>
            <a:schemeClr val="bg1"/>
          </a:solidFill>
          <a:latin typeface="+mn-lt"/>
        </a:defRPr>
      </a:lvl3pPr>
      <a:lvl4pPr marL="1441450" indent="-358775"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4pPr>
      <a:lvl5pPr marL="1800225" indent="-357188" algn="l" rtl="0" eaLnBrk="1" fontAlgn="base" hangingPunct="1">
        <a:spcBef>
          <a:spcPct val="20000"/>
        </a:spcBef>
        <a:spcAft>
          <a:spcPct val="0"/>
        </a:spcAft>
        <a:buClr>
          <a:schemeClr val="accent2"/>
        </a:buClr>
        <a:buSzPct val="70000"/>
        <a:buFont typeface="Arial" charset="0"/>
        <a:buChar char="►"/>
        <a:defRPr sz="1600">
          <a:solidFill>
            <a:schemeClr val="bg1"/>
          </a:solidFill>
          <a:latin typeface="+mn-lt"/>
        </a:defRPr>
      </a:lvl5pPr>
      <a:lvl6pPr marL="22574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6pPr>
      <a:lvl7pPr marL="27146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7pPr>
      <a:lvl8pPr marL="31718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8pPr>
      <a:lvl9pPr marL="36290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diagramColors" Target="../diagrams/colors1.xml"/><Relationship Id="rId11" Type="http://schemas.openxmlformats.org/officeDocument/2006/relationships/image" Target="../media/image9.jpeg"/><Relationship Id="rId5" Type="http://schemas.openxmlformats.org/officeDocument/2006/relationships/diagramQuickStyle" Target="../diagrams/quickStyle1.xml"/><Relationship Id="rId10" Type="http://schemas.openxmlformats.org/officeDocument/2006/relationships/image" Target="../media/image8.jpeg"/><Relationship Id="rId4" Type="http://schemas.openxmlformats.org/officeDocument/2006/relationships/diagramLayout" Target="../diagrams/layout1.xml"/><Relationship Id="rId9"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5"/>
          <p:cNvSpPr>
            <a:spLocks noGrp="1" noChangeArrowheads="1"/>
          </p:cNvSpPr>
          <p:nvPr>
            <p:ph type="ctrTitle"/>
          </p:nvPr>
        </p:nvSpPr>
        <p:spPr>
          <a:noFill/>
        </p:spPr>
        <p:txBody>
          <a:bodyPr/>
          <a:lstStyle/>
          <a:p>
            <a:r>
              <a:rPr lang="en-US" sz="1600" dirty="0"/>
              <a:t>24</a:t>
            </a:r>
            <a:r>
              <a:rPr lang="en-US" sz="1600" baseline="30000" dirty="0"/>
              <a:t>th</a:t>
            </a:r>
            <a:r>
              <a:rPr lang="en-US" sz="1600" dirty="0"/>
              <a:t> ANNUAL</a:t>
            </a:r>
            <a:r>
              <a:rPr lang="en-US" dirty="0"/>
              <a:t/>
            </a:r>
            <a:br>
              <a:rPr lang="en-US" dirty="0"/>
            </a:br>
            <a:r>
              <a:rPr lang="en-US" dirty="0"/>
              <a:t>INSURANCE TAX SEMINAR</a:t>
            </a:r>
          </a:p>
        </p:txBody>
      </p:sp>
      <p:sp>
        <p:nvSpPr>
          <p:cNvPr id="15366" name="Rectangle 6"/>
          <p:cNvSpPr>
            <a:spLocks noGrp="1" noChangeArrowheads="1"/>
          </p:cNvSpPr>
          <p:nvPr>
            <p:ph type="subTitle" idx="1"/>
          </p:nvPr>
        </p:nvSpPr>
        <p:spPr/>
        <p:txBody>
          <a:bodyPr/>
          <a:lstStyle/>
          <a:p>
            <a:r>
              <a:rPr lang="en-US" sz="1400" dirty="0"/>
              <a:t>Presented by the Federal Bar Association Section on Taxation in conjunction with the Office of Chief Counsel, Internal Revenue Service</a:t>
            </a:r>
          </a:p>
          <a:p>
            <a:endParaRPr lang="en-US" sz="1400" dirty="0"/>
          </a:p>
          <a:p>
            <a:endParaRPr lang="en-US" sz="1400" dirty="0"/>
          </a:p>
          <a:p>
            <a:endParaRPr lang="en-US" sz="1400" dirty="0"/>
          </a:p>
          <a:p>
            <a:r>
              <a:rPr lang="en-US" sz="1600" dirty="0"/>
              <a:t>LaBrenda Garrett-Nelson</a:t>
            </a:r>
          </a:p>
          <a:p>
            <a:r>
              <a:rPr lang="en-US" sz="1600" dirty="0"/>
              <a:t>Washington Council Ernst &amp; Young</a:t>
            </a:r>
            <a:endParaRPr lang="en-US" dirty="0"/>
          </a:p>
        </p:txBody>
      </p:sp>
      <p:sp>
        <p:nvSpPr>
          <p:cNvPr id="4" name="TextBox 3"/>
          <p:cNvSpPr txBox="1"/>
          <p:nvPr/>
        </p:nvSpPr>
        <p:spPr>
          <a:xfrm>
            <a:off x="1143000" y="381000"/>
            <a:ext cx="4800600" cy="1477328"/>
          </a:xfrm>
          <a:prstGeom prst="rect">
            <a:avLst/>
          </a:prstGeom>
          <a:noFill/>
        </p:spPr>
        <p:txBody>
          <a:bodyPr wrap="square" rtlCol="0">
            <a:spAutoFit/>
          </a:bodyPr>
          <a:lstStyle/>
          <a:p>
            <a:r>
              <a:rPr lang="en-US" dirty="0"/>
              <a:t>Federal Tax Reform:</a:t>
            </a:r>
            <a:br>
              <a:rPr lang="en-US" dirty="0"/>
            </a:br>
            <a:r>
              <a:rPr lang="en-US" dirty="0"/>
              <a:t>Outlook and Analysis Relevant to Property Casualty and Life Insurance Tax Issues</a:t>
            </a:r>
          </a:p>
          <a:p>
            <a:endParaRPr lang="en-US" dirty="0"/>
          </a:p>
          <a:p>
            <a:r>
              <a:rPr lang="en-US" dirty="0"/>
              <a:t>June 1, 2012</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 proposals to tax inside build up</a:t>
            </a:r>
          </a:p>
        </p:txBody>
      </p:sp>
      <p:sp>
        <p:nvSpPr>
          <p:cNvPr id="3" name="Content Placeholder 2"/>
          <p:cNvSpPr>
            <a:spLocks noGrp="1"/>
          </p:cNvSpPr>
          <p:nvPr>
            <p:ph idx="1"/>
          </p:nvPr>
        </p:nvSpPr>
        <p:spPr/>
        <p:txBody>
          <a:bodyPr/>
          <a:lstStyle/>
          <a:p>
            <a:r>
              <a:rPr lang="en-US" b="1" dirty="0"/>
              <a:t>Inside build up on life insurance policies has consistently been a target as tax reform plans have developed</a:t>
            </a:r>
          </a:p>
          <a:p>
            <a:pPr lvl="1"/>
            <a:r>
              <a:rPr lang="en-US" dirty="0"/>
              <a:t>The Tax Reform Act of 1986</a:t>
            </a:r>
          </a:p>
          <a:p>
            <a:pPr lvl="2"/>
            <a:r>
              <a:rPr lang="en-US" dirty="0"/>
              <a:t>Bradley-Gephardt</a:t>
            </a:r>
          </a:p>
          <a:p>
            <a:pPr lvl="2"/>
            <a:r>
              <a:rPr lang="en-US" dirty="0"/>
              <a:t>Kemp-Kasten</a:t>
            </a:r>
          </a:p>
          <a:p>
            <a:pPr lvl="2"/>
            <a:r>
              <a:rPr lang="en-US" dirty="0"/>
              <a:t>Treasury 1</a:t>
            </a:r>
            <a:br>
              <a:rPr lang="en-US" dirty="0"/>
            </a:br>
            <a:endParaRPr lang="en-US" dirty="0"/>
          </a:p>
          <a:p>
            <a:pPr lvl="1"/>
            <a:r>
              <a:rPr lang="en-US" dirty="0"/>
              <a:t>More recent proposals</a:t>
            </a:r>
          </a:p>
          <a:p>
            <a:pPr lvl="2"/>
            <a:r>
              <a:rPr lang="en-US" dirty="0"/>
              <a:t>2003 – House Ways and Means Committee Chairman Thomas’s very short-lived proposal to offset the cost of estate tax repeal</a:t>
            </a:r>
          </a:p>
          <a:p>
            <a:pPr lvl="2"/>
            <a:r>
              <a:rPr lang="en-US" dirty="0"/>
              <a:t>President’s Advisory Panel on Federal Tax Reform, Nov. 1, 2005</a:t>
            </a:r>
          </a:p>
          <a:p>
            <a:pPr lvl="2"/>
            <a:r>
              <a:rPr lang="en-US" dirty="0"/>
              <a:t>“Restoring American’s Future,” Bipartisan Policy Center (Rivlen-Domenici), Nov. 17, 2010</a:t>
            </a:r>
          </a:p>
          <a:p>
            <a:pPr lvl="2"/>
            <a:r>
              <a:rPr lang="en-US" dirty="0"/>
              <a:t> National Commission on Fiscal Responsibility and Reform (Bowles-Simpson), Dec. 1, 2010</a:t>
            </a:r>
          </a:p>
          <a:p>
            <a:pPr lvl="2">
              <a:buNone/>
            </a:pPr>
            <a:r>
              <a:rPr lang="en-US" dirty="0"/>
              <a:t/>
            </a:r>
            <a:br>
              <a:rPr lang="en-US" dirty="0"/>
            </a:br>
            <a:endParaRPr lang="en-US" dirty="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International tax reform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tax reform - key questions for insurance companies</a:t>
            </a:r>
          </a:p>
        </p:txBody>
      </p:sp>
      <p:sp>
        <p:nvSpPr>
          <p:cNvPr id="3" name="Content Placeholder 2"/>
          <p:cNvSpPr>
            <a:spLocks noGrp="1"/>
          </p:cNvSpPr>
          <p:nvPr>
            <p:ph idx="1"/>
          </p:nvPr>
        </p:nvSpPr>
        <p:spPr/>
        <p:txBody>
          <a:bodyPr/>
          <a:lstStyle/>
          <a:p>
            <a:pPr lvl="1"/>
            <a:r>
              <a:rPr lang="en-US" sz="2400" dirty="0"/>
              <a:t>Will financial services companies be required to meet special rules in order to qualify income under a dividend exemption system? </a:t>
            </a:r>
          </a:p>
          <a:p>
            <a:pPr lvl="2"/>
            <a:r>
              <a:rPr lang="en-US" sz="2200" dirty="0"/>
              <a:t>What rules will apply to determine the extent to which foreign financial services income will be subject to the exemption system?</a:t>
            </a:r>
          </a:p>
          <a:p>
            <a:pPr lvl="2"/>
            <a:r>
              <a:rPr lang="en-US" sz="2200" dirty="0"/>
              <a:t>What of the existing temporary active financing provision in subpart F of the Code?</a:t>
            </a:r>
          </a:p>
          <a:p>
            <a:pPr lvl="2"/>
            <a:r>
              <a:rPr lang="en-US" sz="2200" dirty="0"/>
              <a:t>Would limitations on cross-border activity still make sense?</a:t>
            </a:r>
          </a:p>
          <a:p>
            <a:pPr lvl="1"/>
            <a:r>
              <a:rPr lang="en-US" sz="2400" dirty="0"/>
              <a:t>Would the enactment of general anti-base erosion rules obviate the need for subpart F-like rules?</a:t>
            </a:r>
          </a:p>
          <a:p>
            <a:pPr lvl="2"/>
            <a:endParaRPr lang="en-US" sz="2200" dirty="0"/>
          </a:p>
          <a:p>
            <a:pPr lvl="2">
              <a:buNone/>
            </a:pPr>
            <a:endParaRPr lang="en-US" dirty="0"/>
          </a:p>
          <a:p>
            <a:pPr lvl="2">
              <a:buNone/>
            </a:pPr>
            <a:r>
              <a:rPr lang="en-US" dirty="0"/>
              <a:t/>
            </a:r>
            <a:br>
              <a:rPr lang="en-US" dirty="0"/>
            </a:br>
            <a:endParaRPr lang="en-US" dirty="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59485" y="1341120"/>
          <a:ext cx="8458199" cy="4526280"/>
        </p:xfrm>
        <a:graphic>
          <a:graphicData uri="http://schemas.openxmlformats.org/drawingml/2006/table">
            <a:tbl>
              <a:tblPr firstRow="1" bandRow="1">
                <a:tableStyleId>{5C22544A-7EE6-4342-B048-85BDC9FD1C3A}</a:tableStyleId>
              </a:tblPr>
              <a:tblGrid>
                <a:gridCol w="914399"/>
                <a:gridCol w="3505200"/>
                <a:gridCol w="4038600"/>
              </a:tblGrid>
              <a:tr h="382718">
                <a:tc>
                  <a:txBody>
                    <a:bodyPr/>
                    <a:lstStyle/>
                    <a:p>
                      <a:endParaRPr lang="en-US" sz="1200" dirty="0">
                        <a:solidFill>
                          <a:schemeClr val="accent2"/>
                        </a:solidFill>
                        <a:latin typeface="EYInterstate" pitchFamily="2" charset="0"/>
                      </a:endParaRPr>
                    </a:p>
                  </a:txBody>
                  <a:tcPr/>
                </a:tc>
                <a:tc>
                  <a:txBody>
                    <a:bodyPr/>
                    <a:lstStyle/>
                    <a:p>
                      <a:r>
                        <a:rPr lang="en-US" sz="1200" dirty="0">
                          <a:solidFill>
                            <a:schemeClr val="tx2"/>
                          </a:solidFill>
                          <a:latin typeface="EYInterstate" pitchFamily="2" charset="0"/>
                        </a:rPr>
                        <a:t>Chairman Camp’s </a:t>
                      </a:r>
                      <a:r>
                        <a:rPr lang="en-US" sz="1200" i="1" dirty="0">
                          <a:solidFill>
                            <a:schemeClr val="tx2"/>
                          </a:solidFill>
                          <a:latin typeface="EYInterstate" pitchFamily="2" charset="0"/>
                        </a:rPr>
                        <a:t>Tax Reform</a:t>
                      </a:r>
                      <a:r>
                        <a:rPr lang="en-US" sz="1200" i="1" baseline="0" dirty="0">
                          <a:solidFill>
                            <a:schemeClr val="tx2"/>
                          </a:solidFill>
                          <a:latin typeface="EYInterstate" pitchFamily="2" charset="0"/>
                        </a:rPr>
                        <a:t> Act of 2011</a:t>
                      </a:r>
                      <a:endParaRPr lang="en-US" sz="1200" dirty="0">
                        <a:solidFill>
                          <a:schemeClr val="tx2"/>
                        </a:solidFill>
                        <a:latin typeface="EYInterstate" pitchFamily="2" charset="0"/>
                      </a:endParaRPr>
                    </a:p>
                  </a:txBody>
                  <a:tcPr/>
                </a:tc>
                <a:tc>
                  <a:txBody>
                    <a:bodyPr/>
                    <a:lstStyle/>
                    <a:p>
                      <a:r>
                        <a:rPr lang="en-US" sz="1200" b="1" i="0" kern="1200" baseline="0" dirty="0">
                          <a:solidFill>
                            <a:schemeClr val="tx2"/>
                          </a:solidFill>
                          <a:latin typeface="EYInterstate" pitchFamily="2" charset="0"/>
                          <a:ea typeface="+mn-ea"/>
                          <a:cs typeface="+mn-cs"/>
                        </a:rPr>
                        <a:t>Senator Enzi’s </a:t>
                      </a:r>
                      <a:r>
                        <a:rPr lang="en-US" sz="1200" b="1" i="1" kern="1200" baseline="0" dirty="0">
                          <a:solidFill>
                            <a:schemeClr val="tx2"/>
                          </a:solidFill>
                          <a:latin typeface="EYInterstate" pitchFamily="2" charset="0"/>
                          <a:ea typeface="+mn-ea"/>
                          <a:cs typeface="+mn-cs"/>
                        </a:rPr>
                        <a:t>United States Job Creation and International Tax Reform Act of 2012</a:t>
                      </a:r>
                      <a:endParaRPr lang="en-US" sz="1200" dirty="0">
                        <a:solidFill>
                          <a:schemeClr val="tx2"/>
                        </a:solidFill>
                        <a:latin typeface="EYInterstate" pitchFamily="2" charset="0"/>
                      </a:endParaRPr>
                    </a:p>
                  </a:txBody>
                  <a:tcPr/>
                </a:tc>
              </a:tr>
              <a:tr h="235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EYInterstate" pitchFamily="2" charset="0"/>
                        </a:rPr>
                        <a:t>Tax rate</a:t>
                      </a:r>
                    </a:p>
                  </a:txBody>
                  <a:tcPr/>
                </a:tc>
                <a:tc>
                  <a:txBody>
                    <a:bodyPr/>
                    <a:lstStyle/>
                    <a:p>
                      <a:r>
                        <a:rPr lang="en-US" sz="1100" dirty="0">
                          <a:solidFill>
                            <a:srgbClr val="000000"/>
                          </a:solidFill>
                          <a:latin typeface="EYInterstate" pitchFamily="2" charset="0"/>
                        </a:rPr>
                        <a:t>25% corporate tax rate</a:t>
                      </a:r>
                    </a:p>
                  </a:txBody>
                  <a:tcPr/>
                </a:tc>
                <a:tc>
                  <a:txBody>
                    <a:bodyPr/>
                    <a:lstStyle/>
                    <a:p>
                      <a:r>
                        <a:rPr lang="en-US" sz="1100" dirty="0">
                          <a:solidFill>
                            <a:srgbClr val="000000"/>
                          </a:solidFill>
                          <a:latin typeface="EYInterstate" pitchFamily="2" charset="0"/>
                        </a:rPr>
                        <a:t>35% corporate tax rate</a:t>
                      </a:r>
                    </a:p>
                  </a:txBody>
                  <a:tcPr/>
                </a:tc>
              </a:tr>
              <a:tr h="9126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EYInterstate" pitchFamily="2" charset="0"/>
                        </a:rPr>
                        <a:t>Dividends received deduction</a:t>
                      </a:r>
                    </a:p>
                    <a:p>
                      <a:endParaRPr lang="en-US" sz="1200" b="1" dirty="0">
                        <a:solidFill>
                          <a:schemeClr val="tx1"/>
                        </a:solidFill>
                        <a:latin typeface="EYInterstate" pitchFamily="2" charset="0"/>
                      </a:endParaRPr>
                    </a:p>
                  </a:txBody>
                  <a:tcPr/>
                </a:tc>
                <a:tc>
                  <a:txBody>
                    <a:bodyPr/>
                    <a:lstStyle/>
                    <a:p>
                      <a:pPr marL="174625" indent="-174625">
                        <a:buSzPct val="75000"/>
                        <a:buFont typeface="Arial" pitchFamily="34" charset="0"/>
                        <a:buNone/>
                      </a:pPr>
                      <a:r>
                        <a:rPr lang="en-US" sz="1100" dirty="0">
                          <a:solidFill>
                            <a:srgbClr val="000000"/>
                          </a:solidFill>
                          <a:latin typeface="EYInterstate" pitchFamily="2" charset="0"/>
                        </a:rPr>
                        <a:t>95% deduction for the foreign-source portion of dividends received from controlled foreign corporations (CFCs)</a:t>
                      </a:r>
                    </a:p>
                    <a:p>
                      <a:pPr marL="174625" indent="-174625">
                        <a:buSzPct val="75000"/>
                        <a:buFont typeface="Arial" pitchFamily="34" charset="0"/>
                        <a:buChar char="►"/>
                      </a:pPr>
                      <a:r>
                        <a:rPr lang="en-US" sz="1100" dirty="0">
                          <a:solidFill>
                            <a:srgbClr val="000000"/>
                          </a:solidFill>
                          <a:latin typeface="EYInterstate" pitchFamily="2" charset="0"/>
                        </a:rPr>
                        <a:t>5% subject to tax (1.25% effective tax rate)</a:t>
                      </a:r>
                    </a:p>
                    <a:p>
                      <a:pPr marL="174625" indent="-174625" fontAlgn="auto">
                        <a:spcBef>
                          <a:spcPts val="0"/>
                        </a:spcBef>
                        <a:spcAft>
                          <a:spcPts val="0"/>
                        </a:spcAft>
                        <a:buSzPct val="75000"/>
                        <a:buFont typeface="Arial" pitchFamily="34" charset="0"/>
                        <a:buChar char="►"/>
                        <a:defRPr/>
                      </a:pPr>
                      <a:r>
                        <a:rPr lang="en-US" sz="1100" dirty="0">
                          <a:solidFill>
                            <a:srgbClr val="000000"/>
                          </a:solidFill>
                          <a:latin typeface="EYInterstate" pitchFamily="2" charset="0"/>
                        </a:rPr>
                        <a:t>No regime for allocating US incurred expenses to foreign exempt earnings</a:t>
                      </a:r>
                    </a:p>
                    <a:p>
                      <a:pPr marL="174625" indent="-174625" fontAlgn="auto">
                        <a:spcBef>
                          <a:spcPts val="0"/>
                        </a:spcBef>
                        <a:spcAft>
                          <a:spcPts val="0"/>
                        </a:spcAft>
                        <a:buSzPct val="75000"/>
                        <a:buFont typeface="Arial" pitchFamily="34" charset="0"/>
                        <a:buChar char="►"/>
                        <a:defRPr/>
                      </a:pPr>
                      <a:r>
                        <a:rPr lang="en-US" sz="1100" dirty="0">
                          <a:solidFill>
                            <a:srgbClr val="000000"/>
                          </a:solidFill>
                          <a:latin typeface="EYInterstate" pitchFamily="2" charset="0"/>
                        </a:rPr>
                        <a:t>95% deduction for gain on disposition of stock in certain active CFCs (no deduction for losses)</a:t>
                      </a:r>
                    </a:p>
                  </a:txBody>
                  <a:tcPr/>
                </a:tc>
                <a:tc>
                  <a:txBody>
                    <a:bodyPr/>
                    <a:lstStyle/>
                    <a:p>
                      <a:pPr marL="0" marR="0" indent="0" algn="l" defTabSz="914400" rtl="0" eaLnBrk="1" fontAlgn="auto" latinLnBrk="0" hangingPunct="1">
                        <a:lnSpc>
                          <a:spcPct val="100000"/>
                        </a:lnSpc>
                        <a:spcBef>
                          <a:spcPts val="0"/>
                        </a:spcBef>
                        <a:spcAft>
                          <a:spcPts val="0"/>
                        </a:spcAft>
                        <a:buClrTx/>
                        <a:buSzTx/>
                        <a:buFont typeface="EYInterstate" pitchFamily="2" charset="0"/>
                        <a:buNone/>
                        <a:tabLst/>
                        <a:defRPr/>
                      </a:pPr>
                      <a:r>
                        <a:rPr lang="en-US" sz="1100" dirty="0">
                          <a:solidFill>
                            <a:srgbClr val="000000"/>
                          </a:solidFill>
                          <a:latin typeface="EYInterstate" pitchFamily="2" charset="0"/>
                        </a:rPr>
                        <a:t>95% deduction for the post-2012 foreign-source portion of dividends received  from CFCs </a:t>
                      </a:r>
                    </a:p>
                    <a:p>
                      <a:pPr marL="173736" marR="0" indent="-173736" algn="l" defTabSz="914400" rtl="0" eaLnBrk="1" fontAlgn="auto" latinLnBrk="0" hangingPunct="1">
                        <a:lnSpc>
                          <a:spcPct val="100000"/>
                        </a:lnSpc>
                        <a:spcBef>
                          <a:spcPts val="0"/>
                        </a:spcBef>
                        <a:spcAft>
                          <a:spcPts val="0"/>
                        </a:spcAft>
                        <a:buClrTx/>
                        <a:buSzPct val="75000"/>
                        <a:buFontTx/>
                        <a:buChar char="►"/>
                        <a:tabLst/>
                        <a:defRPr/>
                      </a:pPr>
                      <a:r>
                        <a:rPr lang="en-US" sz="1100" dirty="0">
                          <a:solidFill>
                            <a:srgbClr val="000000"/>
                          </a:solidFill>
                          <a:latin typeface="EYInterstate" pitchFamily="2" charset="0"/>
                        </a:rPr>
                        <a:t>5% subject to tax (1.75% effective tax rate)</a:t>
                      </a:r>
                      <a:endParaRPr lang="en-US" sz="1100" baseline="0" dirty="0">
                        <a:solidFill>
                          <a:srgbClr val="000000"/>
                        </a:solidFill>
                        <a:latin typeface="EYInterstate" pitchFamily="2" charset="0"/>
                      </a:endParaRPr>
                    </a:p>
                    <a:p>
                      <a:pPr marL="173736" marR="0" indent="-173736" algn="l" defTabSz="914400" rtl="0" eaLnBrk="1" fontAlgn="auto" latinLnBrk="0" hangingPunct="1">
                        <a:lnSpc>
                          <a:spcPct val="100000"/>
                        </a:lnSpc>
                        <a:spcBef>
                          <a:spcPts val="0"/>
                        </a:spcBef>
                        <a:spcAft>
                          <a:spcPts val="0"/>
                        </a:spcAft>
                        <a:buClrTx/>
                        <a:buSzPct val="75000"/>
                        <a:buFontTx/>
                        <a:buChar char="►"/>
                        <a:tabLst/>
                        <a:defRPr/>
                      </a:pPr>
                      <a:r>
                        <a:rPr lang="en-US" sz="1100" dirty="0">
                          <a:solidFill>
                            <a:srgbClr val="000000"/>
                          </a:solidFill>
                          <a:latin typeface="EYInterstate" pitchFamily="2" charset="0"/>
                        </a:rPr>
                        <a:t>No regime for allocating US incurred expenses to foreign exempt earnings</a:t>
                      </a:r>
                      <a:endParaRPr lang="en-US" sz="1100" kern="1200" baseline="0" dirty="0">
                        <a:solidFill>
                          <a:srgbClr val="000000"/>
                        </a:solidFill>
                        <a:latin typeface="EYInterstate" pitchFamily="2" charset="0"/>
                        <a:ea typeface="+mn-ea"/>
                        <a:cs typeface="+mn-cs"/>
                      </a:endParaRPr>
                    </a:p>
                    <a:p>
                      <a:pPr marL="173736" marR="0" indent="-173736" algn="l" defTabSz="914400" rtl="0" eaLnBrk="1" fontAlgn="auto" latinLnBrk="0" hangingPunct="1">
                        <a:lnSpc>
                          <a:spcPct val="100000"/>
                        </a:lnSpc>
                        <a:spcBef>
                          <a:spcPts val="0"/>
                        </a:spcBef>
                        <a:spcAft>
                          <a:spcPts val="0"/>
                        </a:spcAft>
                        <a:buClrTx/>
                        <a:buSzPct val="75000"/>
                        <a:buFontTx/>
                        <a:buChar char="►"/>
                        <a:tabLst/>
                        <a:defRPr/>
                      </a:pPr>
                      <a:r>
                        <a:rPr lang="en-US" sz="1100" kern="1200" baseline="0" dirty="0">
                          <a:solidFill>
                            <a:srgbClr val="000000"/>
                          </a:solidFill>
                          <a:latin typeface="EYInterstate" pitchFamily="2" charset="0"/>
                          <a:ea typeface="+mn-ea"/>
                          <a:cs typeface="+mn-cs"/>
                        </a:rPr>
                        <a:t>95% deduction </a:t>
                      </a:r>
                      <a:r>
                        <a:rPr lang="en-US" sz="1100" dirty="0">
                          <a:solidFill>
                            <a:srgbClr val="000000"/>
                          </a:solidFill>
                          <a:latin typeface="EYInterstate" pitchFamily="2" charset="0"/>
                        </a:rPr>
                        <a:t>for gain on disposition of stock in certain active CFCs to the extent</a:t>
                      </a:r>
                      <a:r>
                        <a:rPr lang="en-US" sz="1100" kern="1200" baseline="0" dirty="0">
                          <a:solidFill>
                            <a:srgbClr val="000000"/>
                          </a:solidFill>
                          <a:latin typeface="EYInterstate" pitchFamily="2" charset="0"/>
                          <a:ea typeface="+mn-ea"/>
                          <a:cs typeface="+mn-cs"/>
                        </a:rPr>
                        <a:t> the gain is treated as a dividend under Section 1248 (no deduction for losses)</a:t>
                      </a:r>
                      <a:endParaRPr lang="en-US" sz="1100" dirty="0">
                        <a:solidFill>
                          <a:srgbClr val="000000"/>
                        </a:solidFill>
                        <a:latin typeface="EYInterstate" pitchFamily="2" charset="0"/>
                      </a:endParaRPr>
                    </a:p>
                  </a:txBody>
                  <a:tcPr/>
                </a:tc>
              </a:tr>
              <a:tr h="7948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EYInterstate" pitchFamily="2" charset="0"/>
                        </a:rPr>
                        <a:t>Transition rules</a:t>
                      </a:r>
                      <a:endParaRPr lang="en-US" sz="1200" b="1" dirty="0">
                        <a:latin typeface="EYInterstate" pitchFamily="2" charset="0"/>
                      </a:endParaRPr>
                    </a:p>
                  </a:txBody>
                  <a:tcPr/>
                </a:tc>
                <a:tc>
                  <a:txBody>
                    <a:bodyPr/>
                    <a:lstStyle/>
                    <a:p>
                      <a:pPr marL="174625" indent="-174625">
                        <a:buSzPct val="75000"/>
                        <a:buFont typeface="Arial" pitchFamily="34" charset="0"/>
                        <a:buChar char="►"/>
                      </a:pPr>
                      <a:r>
                        <a:rPr lang="en-US" sz="1100" dirty="0">
                          <a:solidFill>
                            <a:srgbClr val="000000"/>
                          </a:solidFill>
                          <a:latin typeface="EYInterstate" pitchFamily="2" charset="0"/>
                        </a:rPr>
                        <a:t>5.25% mandatory tax on pre-effective date foreign earnings, which can be spread over  a period of up to eight years (with interest)</a:t>
                      </a:r>
                    </a:p>
                    <a:p>
                      <a:pPr marL="174625" indent="-174625">
                        <a:buSzPct val="75000"/>
                        <a:buFont typeface="Arial" pitchFamily="34" charset="0"/>
                        <a:buChar char="►"/>
                      </a:pPr>
                      <a:r>
                        <a:rPr lang="en-US" sz="1100" dirty="0">
                          <a:solidFill>
                            <a:srgbClr val="000000"/>
                          </a:solidFill>
                          <a:latin typeface="EYInterstate" pitchFamily="2" charset="0"/>
                        </a:rPr>
                        <a:t>Actual future</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distribution of these same earnings would be subject to an additional 1.25% tax </a:t>
                      </a:r>
                    </a:p>
                    <a:p>
                      <a:pPr marL="174625" marR="0" indent="-174625" algn="l" defTabSz="914400" rtl="0" eaLnBrk="1" fontAlgn="auto" latinLnBrk="0" hangingPunct="1">
                        <a:lnSpc>
                          <a:spcPct val="100000"/>
                        </a:lnSpc>
                        <a:spcBef>
                          <a:spcPts val="0"/>
                        </a:spcBef>
                        <a:spcAft>
                          <a:spcPts val="0"/>
                        </a:spcAft>
                        <a:buClrTx/>
                        <a:buSzPct val="75000"/>
                        <a:buFont typeface="Arial" pitchFamily="34" charset="0"/>
                        <a:buChar char="►"/>
                        <a:tabLst/>
                        <a:defRPr/>
                      </a:pPr>
                      <a:r>
                        <a:rPr lang="en-US" sz="1100" i="0" kern="1200" baseline="0" dirty="0">
                          <a:solidFill>
                            <a:srgbClr val="000000"/>
                          </a:solidFill>
                          <a:latin typeface="EYInterstate" pitchFamily="2" charset="0"/>
                          <a:ea typeface="+mn-ea"/>
                          <a:cs typeface="+mn-cs"/>
                        </a:rPr>
                        <a:t>Applies to </a:t>
                      </a:r>
                      <a:r>
                        <a:rPr lang="en-US" sz="1100" dirty="0">
                          <a:solidFill>
                            <a:srgbClr val="000000"/>
                          </a:solidFill>
                          <a:latin typeface="EYInterstate" pitchFamily="2" charset="0"/>
                        </a:rPr>
                        <a:t>foreign corporations that are not CFCs but have 10% US corporate shareholders (10/50 companies)</a:t>
                      </a:r>
                      <a:endParaRPr lang="en-US" sz="1100" i="0" dirty="0">
                        <a:solidFill>
                          <a:srgbClr val="000000"/>
                        </a:solidFill>
                        <a:latin typeface="EYInterstate" pitchFamily="2" charset="0"/>
                      </a:endParaRPr>
                    </a:p>
                  </a:txBody>
                  <a:tcPr/>
                </a:tc>
                <a:tc>
                  <a:txBody>
                    <a:bodyPr/>
                    <a:lstStyle/>
                    <a:p>
                      <a:pPr marL="173736" indent="-173736">
                        <a:buSzPct val="75000"/>
                        <a:buFont typeface="Arial" pitchFamily="34" charset="0"/>
                        <a:buChar char="►"/>
                      </a:pPr>
                      <a:r>
                        <a:rPr lang="en-US" sz="1100" i="0" kern="1200" baseline="0" dirty="0">
                          <a:solidFill>
                            <a:srgbClr val="000000"/>
                          </a:solidFill>
                          <a:latin typeface="EYInterstate" pitchFamily="2" charset="0"/>
                          <a:ea typeface="+mn-ea"/>
                          <a:cs typeface="+mn-cs"/>
                        </a:rPr>
                        <a:t>10.5% elective tax on pre-effective date foreign earnings, which can be spread over a period of up to eight years (with interest)</a:t>
                      </a:r>
                    </a:p>
                    <a:p>
                      <a:pPr marL="173736" marR="0" indent="-173736" algn="l" defTabSz="914400" rtl="0" eaLnBrk="1" fontAlgn="auto" latinLnBrk="0" hangingPunct="1">
                        <a:lnSpc>
                          <a:spcPct val="100000"/>
                        </a:lnSpc>
                        <a:spcBef>
                          <a:spcPts val="0"/>
                        </a:spcBef>
                        <a:spcAft>
                          <a:spcPts val="0"/>
                        </a:spcAft>
                        <a:buClrTx/>
                        <a:buSzPct val="75000"/>
                        <a:buFont typeface="Arial" pitchFamily="34" charset="0"/>
                        <a:buChar char="►"/>
                        <a:tabLst/>
                        <a:defRPr/>
                      </a:pPr>
                      <a:r>
                        <a:rPr lang="en-US" sz="1100" dirty="0">
                          <a:solidFill>
                            <a:srgbClr val="000000"/>
                          </a:solidFill>
                          <a:latin typeface="EYInterstate" pitchFamily="2" charset="0"/>
                        </a:rPr>
                        <a:t>Does</a:t>
                      </a:r>
                      <a:r>
                        <a:rPr lang="en-US" sz="1100" baseline="0" dirty="0">
                          <a:solidFill>
                            <a:srgbClr val="000000"/>
                          </a:solidFill>
                          <a:latin typeface="EYInterstate" pitchFamily="2" charset="0"/>
                        </a:rPr>
                        <a:t> not apply to 10/50 companies</a:t>
                      </a:r>
                    </a:p>
                    <a:p>
                      <a:pPr marL="173736" marR="0" indent="-173736" algn="l" defTabSz="914400" rtl="0" eaLnBrk="1" fontAlgn="auto" latinLnBrk="0" hangingPunct="1">
                        <a:lnSpc>
                          <a:spcPct val="100000"/>
                        </a:lnSpc>
                        <a:spcBef>
                          <a:spcPts val="0"/>
                        </a:spcBef>
                        <a:spcAft>
                          <a:spcPts val="0"/>
                        </a:spcAft>
                        <a:buClrTx/>
                        <a:buSzPct val="75000"/>
                        <a:buFont typeface="Arial" pitchFamily="34" charset="0"/>
                        <a:buChar char="►"/>
                        <a:tabLst/>
                        <a:defRPr/>
                      </a:pPr>
                      <a:r>
                        <a:rPr lang="en-US" sz="1100" i="0" kern="1200" baseline="0" dirty="0">
                          <a:solidFill>
                            <a:srgbClr val="000000"/>
                          </a:solidFill>
                          <a:latin typeface="EYInterstate" pitchFamily="2" charset="0"/>
                          <a:ea typeface="+mn-ea"/>
                          <a:cs typeface="+mn-cs"/>
                        </a:rPr>
                        <a:t>Pre-effective date foreign earnings that are not covered by such election are subject to full US tax reduced by any available foreign tax credits (FTCs) when distributed or deemed included under subpart F rules</a:t>
                      </a:r>
                    </a:p>
                  </a:txBody>
                  <a:tcPr/>
                </a:tc>
              </a:tr>
              <a:tr h="441597">
                <a:tc>
                  <a:txBody>
                    <a:bodyPr/>
                    <a:lstStyle/>
                    <a:p>
                      <a:r>
                        <a:rPr lang="en-US" sz="1200" b="1" dirty="0">
                          <a:solidFill>
                            <a:schemeClr val="tx1"/>
                          </a:solidFill>
                          <a:latin typeface="EYInterstate" pitchFamily="2" charset="0"/>
                        </a:rPr>
                        <a:t>Other</a:t>
                      </a:r>
                      <a:r>
                        <a:rPr lang="en-US" sz="1200" b="1" baseline="0" dirty="0">
                          <a:solidFill>
                            <a:schemeClr val="tx1"/>
                          </a:solidFill>
                          <a:latin typeface="EYInterstate" pitchFamily="2" charset="0"/>
                        </a:rPr>
                        <a:t> entities</a:t>
                      </a:r>
                      <a:endParaRPr lang="en-US" sz="1200" b="1" dirty="0">
                        <a:solidFill>
                          <a:schemeClr val="tx1"/>
                        </a:solidFill>
                        <a:latin typeface="EYInterstate" pitchFamily="2" charset="0"/>
                      </a:endParaRPr>
                    </a:p>
                  </a:txBody>
                  <a:tcPr/>
                </a:tc>
                <a:tc>
                  <a:txBody>
                    <a:bodyPr/>
                    <a:lstStyle/>
                    <a:p>
                      <a:pPr marL="174625" indent="-174625">
                        <a:buSzPct val="75000"/>
                        <a:buFont typeface="Arial" pitchFamily="34" charset="0"/>
                        <a:buChar char="►"/>
                      </a:pPr>
                      <a:r>
                        <a:rPr lang="en-US" sz="1100" dirty="0">
                          <a:solidFill>
                            <a:srgbClr val="000000"/>
                          </a:solidFill>
                          <a:latin typeface="EYInterstate" pitchFamily="2" charset="0"/>
                        </a:rPr>
                        <a:t>Treats foreign branches of US parent companies as CFCs </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eligible for the 95% deduction</a:t>
                      </a:r>
                    </a:p>
                    <a:p>
                      <a:pPr marL="174625" indent="-174625">
                        <a:buSzPct val="75000"/>
                        <a:buFont typeface="Arial" pitchFamily="34" charset="0"/>
                        <a:buChar char="►"/>
                      </a:pPr>
                      <a:r>
                        <a:rPr lang="en-US" sz="1100" dirty="0">
                          <a:solidFill>
                            <a:srgbClr val="000000"/>
                          </a:solidFill>
                          <a:latin typeface="EYInterstate" pitchFamily="2" charset="0"/>
                        </a:rPr>
                        <a:t>May elect to treat  10/50 companies</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as CFCs</a:t>
                      </a:r>
                      <a:r>
                        <a:rPr lang="en-US" sz="1100" baseline="0" dirty="0">
                          <a:solidFill>
                            <a:srgbClr val="000000"/>
                          </a:solidFill>
                          <a:latin typeface="EYInterstate" pitchFamily="2" charset="0"/>
                        </a:rPr>
                        <a:t> - </a:t>
                      </a:r>
                      <a:r>
                        <a:rPr lang="en-US" sz="1100" dirty="0">
                          <a:solidFill>
                            <a:srgbClr val="000000"/>
                          </a:solidFill>
                          <a:latin typeface="EYInterstate" pitchFamily="2" charset="0"/>
                        </a:rPr>
                        <a:t>eligible for the 95% deduction</a:t>
                      </a:r>
                    </a:p>
                  </a:txBody>
                  <a:tcPr/>
                </a:tc>
                <a:tc>
                  <a:txBody>
                    <a:bodyPr/>
                    <a:lstStyle/>
                    <a:p>
                      <a:pPr marL="173736" indent="-173736">
                        <a:buSzPct val="75000"/>
                        <a:buFont typeface="Arial" pitchFamily="34" charset="0"/>
                        <a:buChar char="►"/>
                      </a:pPr>
                      <a:r>
                        <a:rPr lang="en-US" sz="1100" kern="1200" baseline="0" dirty="0">
                          <a:solidFill>
                            <a:srgbClr val="000000"/>
                          </a:solidFill>
                          <a:latin typeface="EYInterstate" pitchFamily="2" charset="0"/>
                          <a:ea typeface="+mn-ea"/>
                          <a:cs typeface="+mn-cs"/>
                        </a:rPr>
                        <a:t>No provision for foreign branches of US parent companies</a:t>
                      </a:r>
                    </a:p>
                    <a:p>
                      <a:pPr marL="174625" indent="-174625">
                        <a:buSzPct val="75000"/>
                        <a:buFont typeface="Arial" pitchFamily="34" charset="0"/>
                        <a:buChar char="►"/>
                      </a:pPr>
                      <a:r>
                        <a:rPr lang="en-US" sz="1100" dirty="0">
                          <a:solidFill>
                            <a:srgbClr val="000000"/>
                          </a:solidFill>
                          <a:latin typeface="EYInterstate" pitchFamily="2" charset="0"/>
                        </a:rPr>
                        <a:t>May elect to treat  10/50 companies</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as CFCs – eligible for the 95% deduction</a:t>
                      </a:r>
                    </a:p>
                  </a:txBody>
                  <a:tcPr/>
                </a:tc>
              </a:tr>
            </a:tbl>
          </a:graphicData>
        </a:graphic>
      </p:graphicFrame>
      <p:sp>
        <p:nvSpPr>
          <p:cNvPr id="5" name="Title 1"/>
          <p:cNvSpPr>
            <a:spLocks noGrp="1"/>
          </p:cNvSpPr>
          <p:nvPr>
            <p:ph type="title"/>
          </p:nvPr>
        </p:nvSpPr>
        <p:spPr>
          <a:xfrm>
            <a:off x="304800" y="210783"/>
            <a:ext cx="8686800" cy="863600"/>
          </a:xfrm>
        </p:spPr>
        <p:txBody>
          <a:bodyPr>
            <a:noAutofit/>
          </a:bodyPr>
          <a:lstStyle/>
          <a:p>
            <a:r>
              <a:rPr lang="en-US" dirty="0">
                <a:solidFill>
                  <a:srgbClr val="808080"/>
                </a:solidFill>
              </a:rPr>
              <a:t>Comparison of key elements of Chairman Camp and Senator Enzi’s territorial tax proposals</a:t>
            </a:r>
            <a:endParaRPr lang="en-US" dirty="0">
              <a:solidFill>
                <a:schemeClr val="bg2"/>
              </a:solidFill>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1" y="1108932"/>
          <a:ext cx="8763000" cy="5090160"/>
        </p:xfrm>
        <a:graphic>
          <a:graphicData uri="http://schemas.openxmlformats.org/drawingml/2006/table">
            <a:tbl>
              <a:tblPr firstRow="1" bandRow="1">
                <a:tableStyleId>{5C22544A-7EE6-4342-B048-85BDC9FD1C3A}</a:tableStyleId>
              </a:tblPr>
              <a:tblGrid>
                <a:gridCol w="990599"/>
                <a:gridCol w="3657600"/>
                <a:gridCol w="4114801"/>
              </a:tblGrid>
              <a:tr h="382718">
                <a:tc>
                  <a:txBody>
                    <a:bodyPr/>
                    <a:lstStyle/>
                    <a:p>
                      <a:endParaRPr lang="en-US" sz="1200" dirty="0">
                        <a:solidFill>
                          <a:schemeClr val="accent2"/>
                        </a:solidFill>
                        <a:latin typeface="EYInterstate" pitchFamily="2" charset="0"/>
                      </a:endParaRPr>
                    </a:p>
                  </a:txBody>
                  <a:tcPr/>
                </a:tc>
                <a:tc>
                  <a:txBody>
                    <a:bodyPr/>
                    <a:lstStyle/>
                    <a:p>
                      <a:r>
                        <a:rPr lang="en-US" sz="1200" dirty="0">
                          <a:solidFill>
                            <a:schemeClr val="tx2"/>
                          </a:solidFill>
                          <a:latin typeface="EYInterstate" pitchFamily="2" charset="0"/>
                        </a:rPr>
                        <a:t>Chairman Camp’s </a:t>
                      </a:r>
                      <a:r>
                        <a:rPr lang="en-US" sz="1200" i="1" dirty="0">
                          <a:solidFill>
                            <a:schemeClr val="tx2"/>
                          </a:solidFill>
                          <a:latin typeface="EYInterstate" pitchFamily="2" charset="0"/>
                        </a:rPr>
                        <a:t>Tax Reform</a:t>
                      </a:r>
                      <a:r>
                        <a:rPr lang="en-US" sz="1200" i="1" baseline="0" dirty="0">
                          <a:solidFill>
                            <a:schemeClr val="tx2"/>
                          </a:solidFill>
                          <a:latin typeface="EYInterstate" pitchFamily="2" charset="0"/>
                        </a:rPr>
                        <a:t> Act of 2011</a:t>
                      </a:r>
                      <a:endParaRPr lang="en-US" sz="1200" dirty="0">
                        <a:solidFill>
                          <a:schemeClr val="tx2"/>
                        </a:solidFill>
                        <a:latin typeface="EYInterstate" pitchFamily="2" charset="0"/>
                      </a:endParaRPr>
                    </a:p>
                  </a:txBody>
                  <a:tcPr/>
                </a:tc>
                <a:tc>
                  <a:txBody>
                    <a:bodyPr/>
                    <a:lstStyle/>
                    <a:p>
                      <a:r>
                        <a:rPr lang="en-US" sz="1200" b="1" i="0" kern="1200" baseline="0" dirty="0">
                          <a:solidFill>
                            <a:schemeClr val="tx2"/>
                          </a:solidFill>
                          <a:latin typeface="EYInterstate" pitchFamily="2" charset="0"/>
                          <a:ea typeface="+mn-ea"/>
                          <a:cs typeface="+mn-cs"/>
                        </a:rPr>
                        <a:t>Sen. Enzi’s </a:t>
                      </a:r>
                      <a:r>
                        <a:rPr lang="en-US" sz="1200" b="1" i="1" kern="1200" baseline="0" dirty="0">
                          <a:solidFill>
                            <a:schemeClr val="tx2"/>
                          </a:solidFill>
                          <a:latin typeface="EYInterstate" pitchFamily="2" charset="0"/>
                          <a:ea typeface="+mn-ea"/>
                          <a:cs typeface="+mn-cs"/>
                        </a:rPr>
                        <a:t>United States Job Creation and International Tax Reform Act of 2012</a:t>
                      </a:r>
                      <a:endParaRPr lang="en-US" sz="1200" dirty="0">
                        <a:solidFill>
                          <a:schemeClr val="tx2"/>
                        </a:solidFill>
                        <a:latin typeface="EYInterstate" pitchFamily="2" charset="0"/>
                      </a:endParaRPr>
                    </a:p>
                  </a:txBody>
                  <a:tcPr/>
                </a:tc>
              </a:tr>
              <a:tr h="1265912">
                <a:tc>
                  <a:txBody>
                    <a:bodyPr/>
                    <a:lstStyle/>
                    <a:p>
                      <a:r>
                        <a:rPr lang="en-US" sz="1200" b="1" dirty="0">
                          <a:solidFill>
                            <a:schemeClr val="tx1"/>
                          </a:solidFill>
                          <a:latin typeface="EYInterstate" pitchFamily="2" charset="0"/>
                        </a:rPr>
                        <a:t>Subpart</a:t>
                      </a:r>
                      <a:r>
                        <a:rPr lang="en-US" sz="1200" b="1" baseline="0" dirty="0">
                          <a:solidFill>
                            <a:schemeClr val="tx1"/>
                          </a:solidFill>
                          <a:latin typeface="EYInterstate" pitchFamily="2" charset="0"/>
                        </a:rPr>
                        <a:t> F</a:t>
                      </a:r>
                      <a:endParaRPr lang="en-US" sz="1200" b="1" dirty="0">
                        <a:solidFill>
                          <a:schemeClr val="tx1"/>
                        </a:solidFill>
                        <a:latin typeface="EYInterstate" pitchFamily="2" charset="0"/>
                      </a:endParaRPr>
                    </a:p>
                  </a:txBody>
                  <a:tcPr/>
                </a:tc>
                <a:tc>
                  <a:txBody>
                    <a:bodyPr/>
                    <a:lstStyle/>
                    <a:p>
                      <a:pPr marL="171450" indent="-171450">
                        <a:buSzPct val="75000"/>
                        <a:buFont typeface="Arial" pitchFamily="34" charset="0"/>
                        <a:buNone/>
                      </a:pPr>
                      <a:r>
                        <a:rPr lang="en-US" sz="1100" dirty="0">
                          <a:solidFill>
                            <a:srgbClr val="000000"/>
                          </a:solidFill>
                          <a:latin typeface="EYInterstate" pitchFamily="2" charset="0"/>
                        </a:rPr>
                        <a:t>Retains but modifies the Subpart</a:t>
                      </a:r>
                      <a:r>
                        <a:rPr lang="en-US" sz="1100" baseline="0" dirty="0">
                          <a:solidFill>
                            <a:srgbClr val="000000"/>
                          </a:solidFill>
                          <a:latin typeface="EYInterstate" pitchFamily="2" charset="0"/>
                        </a:rPr>
                        <a:t> F framework</a:t>
                      </a:r>
                      <a:r>
                        <a:rPr lang="en-US" sz="1100" dirty="0">
                          <a:solidFill>
                            <a:srgbClr val="000000"/>
                          </a:solidFill>
                          <a:latin typeface="EYInterstate" pitchFamily="2" charset="0"/>
                        </a:rPr>
                        <a:t>:</a:t>
                      </a:r>
                    </a:p>
                    <a:p>
                      <a:pPr marL="119063" lvl="1" indent="-117475">
                        <a:buSzPct val="75000"/>
                        <a:buFont typeface="Arial" pitchFamily="34" charset="0"/>
                        <a:buChar char="►"/>
                      </a:pPr>
                      <a:r>
                        <a:rPr lang="en-US" sz="1100" dirty="0">
                          <a:solidFill>
                            <a:srgbClr val="000000"/>
                          </a:solidFill>
                          <a:latin typeface="EYInterstate" pitchFamily="2" charset="0"/>
                        </a:rPr>
                        <a:t>Repeals Section 956 deemed inclusion</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for investments in US property</a:t>
                      </a:r>
                    </a:p>
                    <a:p>
                      <a:pPr marL="119063" lvl="1" indent="-117475">
                        <a:buSzPct val="75000"/>
                        <a:buFont typeface="Arial" pitchFamily="34" charset="0"/>
                        <a:buChar char="►"/>
                      </a:pPr>
                      <a:r>
                        <a:rPr lang="en-US" sz="1100" dirty="0">
                          <a:solidFill>
                            <a:srgbClr val="000000"/>
                          </a:solidFill>
                          <a:latin typeface="EYInterstate" pitchFamily="2" charset="0"/>
                        </a:rPr>
                        <a:t>Repeals</a:t>
                      </a:r>
                      <a:r>
                        <a:rPr lang="en-US" sz="1100" baseline="0" dirty="0">
                          <a:solidFill>
                            <a:srgbClr val="000000"/>
                          </a:solidFill>
                          <a:latin typeface="EYInterstate" pitchFamily="2" charset="0"/>
                        </a:rPr>
                        <a:t> t</a:t>
                      </a:r>
                      <a:r>
                        <a:rPr lang="en-US" sz="1100" dirty="0">
                          <a:solidFill>
                            <a:srgbClr val="000000"/>
                          </a:solidFill>
                          <a:latin typeface="EYInterstate" pitchFamily="2" charset="0"/>
                        </a:rPr>
                        <a:t>he income exclusion for previously taxed earnings (PTI) provided by Section 959 (these amounts could be eligible for the 95% deduction)</a:t>
                      </a:r>
                    </a:p>
                  </a:txBody>
                  <a:tcPr/>
                </a:tc>
                <a:tc>
                  <a:txBody>
                    <a:bodyPr/>
                    <a:lstStyle/>
                    <a:p>
                      <a:pPr marL="173736" indent="-173736">
                        <a:buSzPct val="75000"/>
                        <a:buFont typeface="Arial" pitchFamily="34" charset="0"/>
                        <a:buNone/>
                      </a:pPr>
                      <a:r>
                        <a:rPr lang="en-US" sz="1100" kern="1200" baseline="0" dirty="0">
                          <a:solidFill>
                            <a:srgbClr val="000000"/>
                          </a:solidFill>
                          <a:latin typeface="EYInterstate" pitchFamily="2" charset="0"/>
                          <a:ea typeface="+mn-ea"/>
                          <a:cs typeface="+mn-cs"/>
                        </a:rPr>
                        <a:t>Retains but modifies the subpart F framework:</a:t>
                      </a:r>
                    </a:p>
                    <a:p>
                      <a:pPr marL="119063" marR="0" indent="-119063" algn="l" defTabSz="914400" rtl="0" eaLnBrk="1" fontAlgn="auto" latinLnBrk="0" hangingPunct="1">
                        <a:lnSpc>
                          <a:spcPct val="100000"/>
                        </a:lnSpc>
                        <a:spcBef>
                          <a:spcPts val="0"/>
                        </a:spcBef>
                        <a:spcAft>
                          <a:spcPts val="0"/>
                        </a:spcAft>
                        <a:buClrTx/>
                        <a:buSzPct val="75000"/>
                        <a:buFont typeface="Arial" pitchFamily="34" charset="0"/>
                        <a:buChar char="►"/>
                        <a:tabLst/>
                        <a:defRPr/>
                      </a:pPr>
                      <a:r>
                        <a:rPr lang="en-US" sz="1100" i="0" kern="1200" baseline="0" dirty="0">
                          <a:solidFill>
                            <a:srgbClr val="000000"/>
                          </a:solidFill>
                          <a:latin typeface="EYInterstate" pitchFamily="2" charset="0"/>
                          <a:ea typeface="+mn-ea"/>
                          <a:cs typeface="+mn-cs"/>
                        </a:rPr>
                        <a:t>Retains Section 956 income inclusion and PTI exclusion</a:t>
                      </a:r>
                    </a:p>
                    <a:p>
                      <a:pPr marL="119063" indent="-119063">
                        <a:buSzPct val="75000"/>
                        <a:buFont typeface="Arial" pitchFamily="34" charset="0"/>
                        <a:buChar char="►"/>
                      </a:pPr>
                      <a:r>
                        <a:rPr lang="en-US" sz="1100" kern="1200" baseline="0" dirty="0">
                          <a:solidFill>
                            <a:srgbClr val="000000"/>
                          </a:solidFill>
                          <a:latin typeface="EYInterstate" pitchFamily="2" charset="0"/>
                          <a:ea typeface="+mn-ea"/>
                          <a:cs typeface="+mn-cs"/>
                        </a:rPr>
                        <a:t>Permanently extends the “CFC look-through” rule under Section 954(c)(6)(C) and the active financing provisions under Sections 953 and 954(h) and (i) </a:t>
                      </a:r>
                    </a:p>
                    <a:p>
                      <a:pPr marL="119063" indent="-119063">
                        <a:buSzPct val="75000"/>
                        <a:buFont typeface="Arial" pitchFamily="34" charset="0"/>
                        <a:buChar char="►"/>
                      </a:pPr>
                      <a:r>
                        <a:rPr lang="en-US" sz="1100" kern="1200" baseline="0" dirty="0">
                          <a:solidFill>
                            <a:srgbClr val="000000"/>
                          </a:solidFill>
                          <a:latin typeface="EYInterstate" pitchFamily="2" charset="0"/>
                          <a:ea typeface="+mn-ea"/>
                          <a:cs typeface="+mn-cs"/>
                        </a:rPr>
                        <a:t>Foreign base company sales and services would no longer be included as currently taxable foreign base company income</a:t>
                      </a:r>
                    </a:p>
                  </a:txBody>
                  <a:tcPr/>
                </a:tc>
              </a:tr>
              <a:tr h="1965960">
                <a:tc>
                  <a:txBody>
                    <a:bodyPr/>
                    <a:lstStyle/>
                    <a:p>
                      <a:r>
                        <a:rPr lang="en-US" sz="1200" b="1" dirty="0">
                          <a:solidFill>
                            <a:schemeClr val="tx1"/>
                          </a:solidFill>
                          <a:latin typeface="EYInterstate" pitchFamily="2" charset="0"/>
                        </a:rPr>
                        <a:t>“Base erosion” and other intangibles</a:t>
                      </a:r>
                      <a:r>
                        <a:rPr lang="en-US" sz="1200" b="1" baseline="0" dirty="0">
                          <a:solidFill>
                            <a:schemeClr val="tx1"/>
                          </a:solidFill>
                          <a:latin typeface="EYInterstate" pitchFamily="2" charset="0"/>
                        </a:rPr>
                        <a:t> </a:t>
                      </a:r>
                      <a:r>
                        <a:rPr lang="en-US" sz="1200" b="1" dirty="0">
                          <a:solidFill>
                            <a:schemeClr val="tx1"/>
                          </a:solidFill>
                          <a:latin typeface="EYInterstate" pitchFamily="2" charset="0"/>
                        </a:rPr>
                        <a:t>rules</a:t>
                      </a:r>
                    </a:p>
                  </a:txBody>
                  <a:tcPr/>
                </a:tc>
                <a:tc>
                  <a:txBody>
                    <a:bodyPr/>
                    <a:lstStyle/>
                    <a:p>
                      <a:pPr marL="119063" indent="-119063">
                        <a:buSzPct val="75000"/>
                        <a:buFont typeface="Arial" pitchFamily="34" charset="0"/>
                        <a:buChar char="►"/>
                      </a:pPr>
                      <a:r>
                        <a:rPr lang="en-US" sz="1100" dirty="0">
                          <a:solidFill>
                            <a:srgbClr val="000000"/>
                          </a:solidFill>
                          <a:latin typeface="EYInterstate" pitchFamily="2" charset="0"/>
                        </a:rPr>
                        <a:t>“Thin cap” rule would limit deductibility of net interest expense if a US company that is a member of a worldwide group fails a two-part test </a:t>
                      </a:r>
                    </a:p>
                    <a:p>
                      <a:pPr marL="119063" indent="-119063">
                        <a:buSzPct val="75000"/>
                        <a:buFont typeface="Arial" pitchFamily="34" charset="0"/>
                        <a:buChar char="►"/>
                      </a:pPr>
                      <a:r>
                        <a:rPr lang="en-US" sz="1100" dirty="0">
                          <a:solidFill>
                            <a:srgbClr val="000000"/>
                          </a:solidFill>
                          <a:latin typeface="EYInterstate" pitchFamily="2" charset="0"/>
                        </a:rPr>
                        <a:t>In addition, three proposed options:</a:t>
                      </a:r>
                    </a:p>
                    <a:p>
                      <a:pPr marL="295275" indent="-174625">
                        <a:buSzPct val="75000"/>
                        <a:buFont typeface="Arial" pitchFamily="34" charset="0"/>
                        <a:buChar char="►"/>
                      </a:pPr>
                      <a:r>
                        <a:rPr lang="en-US" sz="1100" dirty="0">
                          <a:solidFill>
                            <a:srgbClr val="000000"/>
                          </a:solidFill>
                          <a:latin typeface="EYInterstate" pitchFamily="2" charset="0"/>
                        </a:rPr>
                        <a:t>Option A: Treat “excess income” from transferred intangible property as subpart F income</a:t>
                      </a:r>
                    </a:p>
                    <a:p>
                      <a:pPr marL="295275" indent="-174625">
                        <a:buSzPct val="75000"/>
                        <a:buFont typeface="Arial" pitchFamily="34" charset="0"/>
                        <a:buChar char="►"/>
                      </a:pPr>
                      <a:r>
                        <a:rPr lang="en-US" sz="1100" dirty="0">
                          <a:solidFill>
                            <a:srgbClr val="000000"/>
                          </a:solidFill>
                          <a:latin typeface="EYInterstate" pitchFamily="2" charset="0"/>
                        </a:rPr>
                        <a:t>Option B:</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Include a new category of subpart F income for "low-taxed cross-border income“ </a:t>
                      </a:r>
                    </a:p>
                    <a:p>
                      <a:pPr marL="295275" indent="-174625">
                        <a:buSzPct val="75000"/>
                        <a:buFont typeface="Arial" pitchFamily="34" charset="0"/>
                        <a:buChar char="►"/>
                      </a:pPr>
                      <a:r>
                        <a:rPr lang="en-US" sz="1100" dirty="0">
                          <a:solidFill>
                            <a:srgbClr val="000000"/>
                          </a:solidFill>
                          <a:latin typeface="EYInterstate" pitchFamily="2" charset="0"/>
                        </a:rPr>
                        <a:t>Option</a:t>
                      </a:r>
                      <a:r>
                        <a:rPr lang="en-US" sz="1100" baseline="0" dirty="0">
                          <a:solidFill>
                            <a:srgbClr val="000000"/>
                          </a:solidFill>
                          <a:latin typeface="EYInterstate" pitchFamily="2" charset="0"/>
                        </a:rPr>
                        <a:t> C: </a:t>
                      </a:r>
                      <a:r>
                        <a:rPr lang="en-US" sz="1100" dirty="0">
                          <a:solidFill>
                            <a:srgbClr val="000000"/>
                          </a:solidFill>
                          <a:latin typeface="EYInterstate" pitchFamily="2" charset="0"/>
                        </a:rPr>
                        <a:t>Tax all foreign intangibles income</a:t>
                      </a:r>
                      <a:r>
                        <a:rPr lang="en-US" sz="1100" baseline="0" dirty="0">
                          <a:solidFill>
                            <a:srgbClr val="000000"/>
                          </a:solidFill>
                          <a:latin typeface="EYInterstate" pitchFamily="2" charset="0"/>
                        </a:rPr>
                        <a:t> at </a:t>
                      </a:r>
                      <a:r>
                        <a:rPr lang="en-US" sz="1100" dirty="0">
                          <a:solidFill>
                            <a:srgbClr val="000000"/>
                          </a:solidFill>
                          <a:latin typeface="EYInterstate" pitchFamily="2" charset="0"/>
                        </a:rPr>
                        <a:t>a 15% tax rate whether</a:t>
                      </a:r>
                      <a:r>
                        <a:rPr lang="en-US" sz="1100" baseline="0" dirty="0">
                          <a:solidFill>
                            <a:srgbClr val="000000"/>
                          </a:solidFill>
                          <a:latin typeface="EYInterstate" pitchFamily="2" charset="0"/>
                        </a:rPr>
                        <a:t> earned by a US company or a CFC</a:t>
                      </a:r>
                      <a:endParaRPr lang="en-US" sz="1100" dirty="0">
                        <a:solidFill>
                          <a:srgbClr val="000000"/>
                        </a:solidFill>
                        <a:latin typeface="EYInterstate" pitchFamily="2" charset="0"/>
                      </a:endParaRPr>
                    </a:p>
                  </a:txBody>
                  <a:tcPr/>
                </a:tc>
                <a:tc>
                  <a:txBody>
                    <a:bodyPr/>
                    <a:lstStyle/>
                    <a:p>
                      <a:pPr marL="119063" indent="-119063" rtl="0">
                        <a:buSzPct val="75000"/>
                        <a:buFont typeface="Arial" pitchFamily="34" charset="0"/>
                        <a:buChar char="►"/>
                      </a:pPr>
                      <a:r>
                        <a:rPr lang="en-US" sz="1100" kern="1200" baseline="0" dirty="0">
                          <a:solidFill>
                            <a:srgbClr val="000000"/>
                          </a:solidFill>
                          <a:latin typeface="EYInterstate" pitchFamily="2" charset="0"/>
                          <a:ea typeface="+mn-ea"/>
                          <a:cs typeface="+mn-cs"/>
                        </a:rPr>
                        <a:t>No thin cap rule</a:t>
                      </a:r>
                    </a:p>
                    <a:p>
                      <a:pPr marL="119063" indent="-119063" rtl="0">
                        <a:buSzPct val="75000"/>
                        <a:buFont typeface="Arial" pitchFamily="34" charset="0"/>
                        <a:buChar char="►"/>
                      </a:pPr>
                      <a:r>
                        <a:rPr lang="en-US" sz="1100" kern="1200" baseline="0" dirty="0">
                          <a:solidFill>
                            <a:srgbClr val="000000"/>
                          </a:solidFill>
                          <a:latin typeface="EYInterstate" pitchFamily="2" charset="0"/>
                          <a:ea typeface="+mn-ea"/>
                          <a:cs typeface="+mn-cs"/>
                        </a:rPr>
                        <a:t>Introduces a new category of subpart F income for "low-taxed income,” subject to an exception for certain active business income other than intangible income</a:t>
                      </a:r>
                    </a:p>
                    <a:p>
                      <a:pPr marL="119063" indent="-119063" rtl="0">
                        <a:buSzPct val="75000"/>
                        <a:buFont typeface="Arial" pitchFamily="34" charset="0"/>
                        <a:buChar char="►"/>
                      </a:pPr>
                      <a:r>
                        <a:rPr lang="en-US" sz="1100" kern="1200" baseline="0" dirty="0">
                          <a:solidFill>
                            <a:srgbClr val="000000"/>
                          </a:solidFill>
                          <a:latin typeface="EYInterstate" pitchFamily="2" charset="0"/>
                          <a:ea typeface="+mn-ea"/>
                          <a:cs typeface="+mn-cs"/>
                        </a:rPr>
                        <a:t>Tax “qualified foreign intangible income” of a US company at 17.5% tax</a:t>
                      </a:r>
                    </a:p>
                  </a:txBody>
                  <a:tcPr/>
                </a:tc>
              </a:tr>
              <a:tr h="1031036">
                <a:tc>
                  <a:txBody>
                    <a:bodyPr/>
                    <a:lstStyle/>
                    <a:p>
                      <a:r>
                        <a:rPr lang="en-US" sz="1200" b="1" baseline="0" dirty="0">
                          <a:solidFill>
                            <a:schemeClr val="tx1"/>
                          </a:solidFill>
                          <a:latin typeface="EYInterstate" pitchFamily="2" charset="0"/>
                        </a:rPr>
                        <a:t>FTC rules</a:t>
                      </a:r>
                      <a:endParaRPr lang="en-US" sz="1200" b="1" dirty="0">
                        <a:solidFill>
                          <a:schemeClr val="tx1"/>
                        </a:solidFill>
                        <a:latin typeface="EYInterstate" pitchFamily="2" charset="0"/>
                      </a:endParaRPr>
                    </a:p>
                  </a:txBody>
                  <a:tcPr/>
                </a:tc>
                <a:tc>
                  <a:txBody>
                    <a:bodyPr/>
                    <a:lstStyle/>
                    <a:p>
                      <a:pPr marL="120650" indent="-122238">
                        <a:buSzPct val="75000"/>
                        <a:buFont typeface="Arial" pitchFamily="34" charset="0"/>
                        <a:buChar char="►"/>
                      </a:pPr>
                      <a:r>
                        <a:rPr lang="en-US" sz="1100" dirty="0">
                          <a:solidFill>
                            <a:srgbClr val="000000"/>
                          </a:solidFill>
                          <a:latin typeface="EYInterstate" pitchFamily="2" charset="0"/>
                        </a:rPr>
                        <a:t>Eliminates separate FTC limitation “baskets”</a:t>
                      </a:r>
                    </a:p>
                    <a:p>
                      <a:pPr marL="120650" indent="-122238">
                        <a:buSzPct val="75000"/>
                        <a:buFont typeface="Arial" pitchFamily="34" charset="0"/>
                        <a:buChar char="►"/>
                      </a:pPr>
                      <a:r>
                        <a:rPr lang="en-US" sz="1100" dirty="0">
                          <a:solidFill>
                            <a:srgbClr val="000000"/>
                          </a:solidFill>
                          <a:latin typeface="EYInterstate" pitchFamily="2" charset="0"/>
                        </a:rPr>
                        <a:t>Repeals</a:t>
                      </a:r>
                      <a:r>
                        <a:rPr lang="en-US" sz="1100" baseline="0" dirty="0">
                          <a:solidFill>
                            <a:srgbClr val="000000"/>
                          </a:solidFill>
                          <a:latin typeface="EYInterstate" pitchFamily="2" charset="0"/>
                        </a:rPr>
                        <a:t> Section 902 (providing indirect FTCs) and  Section 909 (addressing FTC splitters)</a:t>
                      </a:r>
                      <a:endParaRPr lang="en-US" sz="1100" dirty="0">
                        <a:solidFill>
                          <a:srgbClr val="000000"/>
                        </a:solidFill>
                        <a:latin typeface="EYInterstate" pitchFamily="2" charset="0"/>
                      </a:endParaRPr>
                    </a:p>
                  </a:txBody>
                  <a:tcPr/>
                </a:tc>
                <a:tc>
                  <a:txBody>
                    <a:bodyPr/>
                    <a:lstStyle/>
                    <a:p>
                      <a:pPr marL="120650" indent="-122238">
                        <a:buSzPct val="75000"/>
                        <a:buFont typeface="Arial" pitchFamily="34" charset="0"/>
                        <a:buChar char="►"/>
                      </a:pPr>
                      <a:r>
                        <a:rPr lang="en-US" sz="1100" dirty="0">
                          <a:solidFill>
                            <a:srgbClr val="000000"/>
                          </a:solidFill>
                          <a:latin typeface="EYInterstate" pitchFamily="2" charset="0"/>
                        </a:rPr>
                        <a:t>Adds a new separate FTC limitation</a:t>
                      </a:r>
                      <a:r>
                        <a:rPr lang="en-US" sz="1100" baseline="0" dirty="0">
                          <a:solidFill>
                            <a:srgbClr val="000000"/>
                          </a:solidFill>
                          <a:latin typeface="EYInterstate" pitchFamily="2" charset="0"/>
                        </a:rPr>
                        <a:t> </a:t>
                      </a:r>
                      <a:r>
                        <a:rPr lang="en-US" sz="1100" dirty="0">
                          <a:solidFill>
                            <a:srgbClr val="000000"/>
                          </a:solidFill>
                          <a:latin typeface="EYInterstate" pitchFamily="2" charset="0"/>
                        </a:rPr>
                        <a:t>“basket” for “qualified foreign intangible income”</a:t>
                      </a:r>
                    </a:p>
                    <a:p>
                      <a:pPr marL="120650" indent="-122238">
                        <a:buSzPct val="75000"/>
                        <a:buFont typeface="Arial" pitchFamily="34" charset="0"/>
                        <a:buChar char="►"/>
                      </a:pPr>
                      <a:r>
                        <a:rPr lang="en-US" sz="1100" baseline="0" dirty="0">
                          <a:solidFill>
                            <a:srgbClr val="000000"/>
                          </a:solidFill>
                          <a:latin typeface="EYInterstate" pitchFamily="2" charset="0"/>
                        </a:rPr>
                        <a:t>Allocates interest on a worldwide basis for the FTC limitation</a:t>
                      </a:r>
                    </a:p>
                    <a:p>
                      <a:pPr marL="120650" indent="-122238">
                        <a:buSzPct val="75000"/>
                        <a:buFont typeface="Arial" pitchFamily="34" charset="0"/>
                        <a:buChar char="►"/>
                      </a:pPr>
                      <a:r>
                        <a:rPr lang="en-US" sz="1100" baseline="0" dirty="0">
                          <a:solidFill>
                            <a:srgbClr val="000000"/>
                          </a:solidFill>
                          <a:latin typeface="EYInterstate" pitchFamily="2" charset="0"/>
                        </a:rPr>
                        <a:t>Inventory sales are treated as US source for the FTC limitation</a:t>
                      </a:r>
                      <a:endParaRPr lang="en-US" sz="1100" dirty="0">
                        <a:solidFill>
                          <a:srgbClr val="000000"/>
                        </a:solidFill>
                        <a:latin typeface="EYInterstate" pitchFamily="2" charset="0"/>
                      </a:endParaRPr>
                    </a:p>
                  </a:txBody>
                  <a:tcPr/>
                </a:tc>
              </a:tr>
            </a:tbl>
          </a:graphicData>
        </a:graphic>
      </p:graphicFrame>
      <p:sp>
        <p:nvSpPr>
          <p:cNvPr id="5" name="Title 1"/>
          <p:cNvSpPr>
            <a:spLocks noGrp="1"/>
          </p:cNvSpPr>
          <p:nvPr>
            <p:ph type="title"/>
          </p:nvPr>
        </p:nvSpPr>
        <p:spPr>
          <a:xfrm>
            <a:off x="228600" y="210783"/>
            <a:ext cx="8686800" cy="863600"/>
          </a:xfrm>
        </p:spPr>
        <p:txBody>
          <a:bodyPr>
            <a:noAutofit/>
          </a:bodyPr>
          <a:lstStyle/>
          <a:p>
            <a:r>
              <a:rPr lang="en-US" dirty="0">
                <a:solidFill>
                  <a:srgbClr val="808080"/>
                </a:solidFill>
              </a:rPr>
              <a:t>Comparison of key elements of Chairman Camp and Senator Enzi’s territorial tax proposals</a:t>
            </a:r>
            <a:endParaRPr lang="en-US" dirty="0">
              <a:solidFill>
                <a:schemeClr val="bg2"/>
              </a:solidFill>
              <a:cs typeface="Arial"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consequences for insurance in tax reform	</a:t>
            </a:r>
          </a:p>
        </p:txBody>
      </p:sp>
      <p:sp>
        <p:nvSpPr>
          <p:cNvPr id="3" name="Content Placeholder 2"/>
          <p:cNvSpPr>
            <a:spLocks noGrp="1"/>
          </p:cNvSpPr>
          <p:nvPr>
            <p:ph idx="1"/>
          </p:nvPr>
        </p:nvSpPr>
        <p:spPr/>
        <p:txBody>
          <a:bodyPr/>
          <a:lstStyle/>
          <a:p>
            <a:r>
              <a:rPr lang="en-US" dirty="0"/>
              <a:t>Products:	</a:t>
            </a:r>
          </a:p>
          <a:p>
            <a:pPr lvl="1"/>
            <a:r>
              <a:rPr lang="en-US" dirty="0"/>
              <a:t>Income tax rates may go up, deductions and exclusions may be capped for higher-income Americans</a:t>
            </a:r>
          </a:p>
          <a:p>
            <a:pPr lvl="1"/>
            <a:r>
              <a:rPr lang="en-US" dirty="0"/>
              <a:t>Continued volatility in estate tax rates, exemption levels</a:t>
            </a:r>
          </a:p>
          <a:p>
            <a:pPr lvl="2"/>
            <a:r>
              <a:rPr lang="en-US" dirty="0"/>
              <a:t>Little prospect of estate tax repeal</a:t>
            </a:r>
          </a:p>
          <a:p>
            <a:pPr lvl="2"/>
            <a:r>
              <a:rPr lang="en-US" dirty="0"/>
              <a:t>Possible revenue raisers to offset cost of maintaining status quo</a:t>
            </a:r>
          </a:p>
          <a:p>
            <a:pPr lvl="1"/>
            <a:r>
              <a:rPr lang="en-US" dirty="0"/>
              <a:t>Retirement issues, inside build up, will be examined</a:t>
            </a:r>
          </a:p>
          <a:p>
            <a:r>
              <a:rPr lang="en-US" dirty="0"/>
              <a:t>Company taxation</a:t>
            </a:r>
          </a:p>
          <a:p>
            <a:pPr lvl="1"/>
            <a:r>
              <a:rPr lang="en-US" dirty="0"/>
              <a:t>Corporate rate coming down but tax on foreign earnings could increase</a:t>
            </a:r>
          </a:p>
          <a:p>
            <a:pPr lvl="1"/>
            <a:r>
              <a:rPr lang="en-US" dirty="0"/>
              <a:t>Corporate interest deductions may be capped</a:t>
            </a:r>
          </a:p>
          <a:p>
            <a:pPr lvl="1"/>
            <a:r>
              <a:rPr lang="en-US" dirty="0"/>
              <a:t>Insurance company specific rules – DRD, Subchapter L generally – could be targeted</a:t>
            </a:r>
          </a:p>
          <a:p>
            <a:pPr lvl="1"/>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Tax Reform – The Drivers</a:t>
            </a:r>
            <a:endParaRPr lang="en-US" dirty="0"/>
          </a:p>
        </p:txBody>
      </p:sp>
      <p:sp>
        <p:nvSpPr>
          <p:cNvPr id="3" name="Content Placeholder 2"/>
          <p:cNvSpPr>
            <a:spLocks noGrp="1"/>
          </p:cNvSpPr>
          <p:nvPr>
            <p:ph idx="1"/>
          </p:nvPr>
        </p:nvSpPr>
        <p:spPr/>
        <p:txBody>
          <a:bodyPr/>
          <a:lstStyle/>
          <a:p>
            <a:r>
              <a:rPr lang="en-US" sz="2800" dirty="0"/>
              <a:t>Reducing the U.S. corporate tax rate relative to global rates</a:t>
            </a:r>
          </a:p>
          <a:p>
            <a:r>
              <a:rPr lang="en-US" sz="2800" dirty="0"/>
              <a:t>“Simplification” and elimination of “tax spending”</a:t>
            </a:r>
          </a:p>
          <a:p>
            <a:r>
              <a:rPr lang="en-US" sz="2800" dirty="0"/>
              <a:t>Efficiency and potential for creating economic growth</a:t>
            </a:r>
          </a:p>
          <a:p>
            <a:r>
              <a:rPr lang="en-US" sz="2800" dirty="0"/>
              <a:t>International reform and competitiveness</a:t>
            </a:r>
          </a:p>
          <a:p>
            <a:r>
              <a:rPr lang="en-US" sz="2800" dirty="0"/>
              <a:t>Possibly, raising revenue targeted at deficit reduction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dirty="0">
                <a:cs typeface="Arial" charset="0"/>
              </a:rPr>
              <a:t>Sources of tax reform proposals</a:t>
            </a:r>
          </a:p>
        </p:txBody>
      </p:sp>
      <p:sp>
        <p:nvSpPr>
          <p:cNvPr id="5" name="Freeform 5"/>
          <p:cNvSpPr>
            <a:spLocks/>
          </p:cNvSpPr>
          <p:nvPr/>
        </p:nvSpPr>
        <p:spPr bwMode="auto">
          <a:xfrm>
            <a:off x="381000" y="1143000"/>
            <a:ext cx="8305802" cy="4876800"/>
          </a:xfrm>
          <a:custGeom>
            <a:avLst/>
            <a:gdLst>
              <a:gd name="connsiteX0" fmla="*/ 1695 w 10000"/>
              <a:gd name="connsiteY0" fmla="*/ 0 h 10000"/>
              <a:gd name="connsiteX1" fmla="*/ 0 w 10000"/>
              <a:gd name="connsiteY1" fmla="*/ 10000 h 10000"/>
              <a:gd name="connsiteX2" fmla="*/ 10000 w 10000"/>
              <a:gd name="connsiteY2" fmla="*/ 10000 h 10000"/>
              <a:gd name="connsiteX3" fmla="*/ 10000 w 10000"/>
              <a:gd name="connsiteY3" fmla="*/ 14 h 10000"/>
              <a:gd name="connsiteX4" fmla="*/ 1695 w 10000"/>
              <a:gd name="connsiteY4" fmla="*/ 0 h 10000"/>
              <a:gd name="connsiteX0" fmla="*/ 2034 w 10339"/>
              <a:gd name="connsiteY0" fmla="*/ 0 h 10000"/>
              <a:gd name="connsiteX1" fmla="*/ 0 w 10339"/>
              <a:gd name="connsiteY1" fmla="*/ 10000 h 10000"/>
              <a:gd name="connsiteX2" fmla="*/ 10339 w 10339"/>
              <a:gd name="connsiteY2" fmla="*/ 10000 h 10000"/>
              <a:gd name="connsiteX3" fmla="*/ 10339 w 10339"/>
              <a:gd name="connsiteY3" fmla="*/ 14 h 10000"/>
              <a:gd name="connsiteX4" fmla="*/ 2034 w 10339"/>
              <a:gd name="connsiteY4" fmla="*/ 0 h 10000"/>
              <a:gd name="connsiteX0" fmla="*/ 1864 w 10169"/>
              <a:gd name="connsiteY0" fmla="*/ 0 h 10000"/>
              <a:gd name="connsiteX1" fmla="*/ 0 w 10169"/>
              <a:gd name="connsiteY1" fmla="*/ 10000 h 10000"/>
              <a:gd name="connsiteX2" fmla="*/ 10169 w 10169"/>
              <a:gd name="connsiteY2" fmla="*/ 10000 h 10000"/>
              <a:gd name="connsiteX3" fmla="*/ 10169 w 10169"/>
              <a:gd name="connsiteY3" fmla="*/ 14 h 10000"/>
              <a:gd name="connsiteX4" fmla="*/ 1864 w 10169"/>
              <a:gd name="connsiteY4" fmla="*/ 0 h 10000"/>
              <a:gd name="connsiteX0" fmla="*/ 1864 w 10169"/>
              <a:gd name="connsiteY0" fmla="*/ 0 h 10000"/>
              <a:gd name="connsiteX1" fmla="*/ 0 w 10169"/>
              <a:gd name="connsiteY1" fmla="*/ 10000 h 10000"/>
              <a:gd name="connsiteX2" fmla="*/ 91 w 10169"/>
              <a:gd name="connsiteY2" fmla="*/ 10000 h 10000"/>
              <a:gd name="connsiteX3" fmla="*/ 10169 w 10169"/>
              <a:gd name="connsiteY3" fmla="*/ 10000 h 10000"/>
              <a:gd name="connsiteX4" fmla="*/ 10169 w 10169"/>
              <a:gd name="connsiteY4" fmla="*/ 14 h 10000"/>
              <a:gd name="connsiteX5" fmla="*/ 1864 w 10169"/>
              <a:gd name="connsiteY5" fmla="*/ 0 h 10000"/>
              <a:gd name="connsiteX0" fmla="*/ 1773 w 10078"/>
              <a:gd name="connsiteY0" fmla="*/ 0 h 10000"/>
              <a:gd name="connsiteX1" fmla="*/ 0 w 10078"/>
              <a:gd name="connsiteY1" fmla="*/ 10000 h 10000"/>
              <a:gd name="connsiteX2" fmla="*/ 10078 w 10078"/>
              <a:gd name="connsiteY2" fmla="*/ 10000 h 10000"/>
              <a:gd name="connsiteX3" fmla="*/ 10078 w 10078"/>
              <a:gd name="connsiteY3" fmla="*/ 14 h 10000"/>
              <a:gd name="connsiteX4" fmla="*/ 1773 w 1007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8" h="10000">
                <a:moveTo>
                  <a:pt x="1773" y="0"/>
                </a:moveTo>
                <a:lnTo>
                  <a:pt x="0" y="10000"/>
                </a:lnTo>
                <a:lnTo>
                  <a:pt x="10078" y="10000"/>
                </a:lnTo>
                <a:lnTo>
                  <a:pt x="10078" y="14"/>
                </a:lnTo>
                <a:lnTo>
                  <a:pt x="1773" y="0"/>
                </a:lnTo>
                <a:close/>
              </a:path>
            </a:pathLst>
          </a:custGeom>
          <a:solidFill>
            <a:srgbClr val="FFD200"/>
          </a:solidFill>
          <a:ln w="1270" cap="flat" cmpd="sng">
            <a:noFill/>
            <a:prstDash val="solid"/>
            <a:round/>
            <a:headEnd/>
            <a:tailEnd/>
          </a:ln>
          <a:effectLst/>
        </p:spPr>
        <p:txBody>
          <a:bodyPr wrap="none" anchor="ctr"/>
          <a:lstStyle/>
          <a:p>
            <a:endParaRPr lang="en-US" dirty="0">
              <a:solidFill>
                <a:srgbClr val="646464"/>
              </a:solidFill>
              <a:latin typeface="Arial" charset="0"/>
            </a:endParaRPr>
          </a:p>
        </p:txBody>
      </p:sp>
      <p:sp>
        <p:nvSpPr>
          <p:cNvPr id="9" name="Content Placeholder 3"/>
          <p:cNvSpPr txBox="1">
            <a:spLocks/>
          </p:cNvSpPr>
          <p:nvPr/>
        </p:nvSpPr>
        <p:spPr>
          <a:xfrm>
            <a:off x="1905000" y="1112837"/>
            <a:ext cx="6705600" cy="5775940"/>
          </a:xfrm>
          <a:prstGeom prst="rect">
            <a:avLst/>
          </a:prstGeom>
          <a:ln>
            <a:noFill/>
          </a:ln>
        </p:spPr>
        <p:txBody>
          <a:bodyPr wrap="square" lIns="0" tIns="0" rIns="0" bIns="0" anchor="t">
            <a:spAutoFit/>
          </a:bodyPr>
          <a:lstStyle/>
          <a:p>
            <a:pPr>
              <a:spcBef>
                <a:spcPts val="200"/>
              </a:spcBef>
              <a:spcAft>
                <a:spcPts val="200"/>
              </a:spcAft>
              <a:buClr>
                <a:srgbClr val="FFD200"/>
              </a:buClr>
              <a:buSzPct val="75000"/>
            </a:pPr>
            <a:r>
              <a:rPr lang="en-US" sz="2400" kern="0" dirty="0">
                <a:solidFill>
                  <a:srgbClr val="000000"/>
                </a:solidFill>
                <a:latin typeface="Arial"/>
              </a:rPr>
              <a:t>Obama tax reform framework</a:t>
            </a:r>
          </a:p>
          <a:p>
            <a:pPr lvl="1">
              <a:spcBef>
                <a:spcPts val="200"/>
              </a:spcBef>
              <a:spcAft>
                <a:spcPts val="200"/>
              </a:spcAft>
              <a:buClr>
                <a:schemeClr val="tx2"/>
              </a:buClr>
              <a:buSzPct val="75000"/>
              <a:buFont typeface="Arial" pitchFamily="34" charset="0"/>
              <a:buChar char="►"/>
            </a:pPr>
            <a:r>
              <a:rPr lang="en-US" sz="1400" kern="0" dirty="0">
                <a:solidFill>
                  <a:srgbClr val="000000"/>
                </a:solidFill>
                <a:latin typeface="Arial"/>
              </a:rPr>
              <a:t>     </a:t>
            </a:r>
            <a:r>
              <a:rPr lang="en-US" sz="1600" kern="0" dirty="0">
                <a:solidFill>
                  <a:srgbClr val="000000"/>
                </a:solidFill>
                <a:latin typeface="Arial"/>
              </a:rPr>
              <a:t>Details left to Congress, reflects past budget proposals</a:t>
            </a:r>
          </a:p>
          <a:p>
            <a:pPr lvl="1">
              <a:spcBef>
                <a:spcPts val="200"/>
              </a:spcBef>
              <a:spcAft>
                <a:spcPts val="200"/>
              </a:spcAft>
              <a:buClr>
                <a:schemeClr val="tx2"/>
              </a:buClr>
              <a:buSzPct val="75000"/>
              <a:buFont typeface="Arial" pitchFamily="34" charset="0"/>
              <a:buChar char="►"/>
            </a:pPr>
            <a:r>
              <a:rPr lang="en-US" sz="1600" kern="0" dirty="0">
                <a:solidFill>
                  <a:srgbClr val="000000"/>
                </a:solidFill>
                <a:latin typeface="Arial"/>
              </a:rPr>
              <a:t>    28% corporate rate, minimum tax on foreign profits </a:t>
            </a:r>
          </a:p>
          <a:p>
            <a:pPr lvl="1">
              <a:spcBef>
                <a:spcPts val="200"/>
              </a:spcBef>
              <a:spcAft>
                <a:spcPts val="200"/>
              </a:spcAft>
              <a:buClr>
                <a:schemeClr val="tx2"/>
              </a:buClr>
              <a:buSzPct val="75000"/>
              <a:buFont typeface="Arial" pitchFamily="34" charset="0"/>
              <a:buChar char="►"/>
            </a:pPr>
            <a:r>
              <a:rPr lang="en-US" sz="1600" kern="0" dirty="0">
                <a:solidFill>
                  <a:srgbClr val="000000"/>
                </a:solidFill>
                <a:latin typeface="Arial"/>
              </a:rPr>
              <a:t>    worldwide system </a:t>
            </a:r>
          </a:p>
          <a:p>
            <a:pPr>
              <a:spcBef>
                <a:spcPts val="200"/>
              </a:spcBef>
              <a:spcAft>
                <a:spcPts val="200"/>
              </a:spcAft>
              <a:buClr>
                <a:srgbClr val="FFD200"/>
              </a:buClr>
              <a:buSzPct val="75000"/>
            </a:pPr>
            <a:r>
              <a:rPr lang="en-US" sz="2400" kern="0" dirty="0">
                <a:solidFill>
                  <a:srgbClr val="000000"/>
                </a:solidFill>
                <a:latin typeface="Arial"/>
              </a:rPr>
              <a:t>Camp draft </a:t>
            </a:r>
          </a:p>
          <a:p>
            <a:pPr marL="800100" lvl="1" indent="-342900">
              <a:spcBef>
                <a:spcPts val="200"/>
              </a:spcBef>
              <a:spcAft>
                <a:spcPts val="200"/>
              </a:spcAft>
              <a:buClr>
                <a:srgbClr val="FFFFFF"/>
              </a:buClr>
              <a:buSzPct val="70000"/>
              <a:buFont typeface="Arial" charset="0"/>
              <a:buChar char="►"/>
            </a:pPr>
            <a:r>
              <a:rPr lang="en-US" sz="1600" kern="0" dirty="0">
                <a:solidFill>
                  <a:srgbClr val="000000"/>
                </a:solidFill>
                <a:latin typeface="Arial"/>
              </a:rPr>
              <a:t>Discussion draft for move to territorial system</a:t>
            </a:r>
          </a:p>
          <a:p>
            <a:pPr marL="800100" lvl="1" indent="-342900">
              <a:spcBef>
                <a:spcPts val="200"/>
              </a:spcBef>
              <a:spcAft>
                <a:spcPts val="200"/>
              </a:spcAft>
              <a:buClr>
                <a:srgbClr val="FFFFFF"/>
              </a:buClr>
              <a:buSzPct val="70000"/>
              <a:buFont typeface="Arial" charset="0"/>
              <a:buChar char="►"/>
            </a:pPr>
            <a:r>
              <a:rPr lang="en-US" sz="1600" kern="0" dirty="0">
                <a:solidFill>
                  <a:srgbClr val="000000"/>
                </a:solidFill>
                <a:latin typeface="Arial"/>
              </a:rPr>
              <a:t>Version 2.0?</a:t>
            </a:r>
            <a:r>
              <a:rPr lang="en-US" sz="1400" kern="0" dirty="0">
                <a:solidFill>
                  <a:srgbClr val="000000"/>
                </a:solidFill>
                <a:latin typeface="Arial"/>
              </a:rPr>
              <a:t> </a:t>
            </a:r>
          </a:p>
          <a:p>
            <a:pPr marL="800100" lvl="1" indent="-342900">
              <a:spcBef>
                <a:spcPts val="200"/>
              </a:spcBef>
              <a:spcAft>
                <a:spcPts val="200"/>
              </a:spcAft>
              <a:buClr>
                <a:srgbClr val="FFFFFF"/>
              </a:buClr>
              <a:buSzPct val="70000"/>
              <a:buFont typeface="Arial" charset="0"/>
              <a:buChar char="►"/>
            </a:pPr>
            <a:r>
              <a:rPr lang="en-US" sz="1600" kern="0" dirty="0">
                <a:solidFill>
                  <a:srgbClr val="000000"/>
                </a:solidFill>
                <a:latin typeface="Arial"/>
              </a:rPr>
              <a:t>House GOP budget calls for 2 individual brackets (10%, 25%), AMT repeal</a:t>
            </a:r>
          </a:p>
          <a:p>
            <a:pPr marL="342900" indent="-342900">
              <a:spcBef>
                <a:spcPts val="200"/>
              </a:spcBef>
              <a:spcAft>
                <a:spcPts val="200"/>
              </a:spcAft>
              <a:buClr>
                <a:srgbClr val="FFFFFF"/>
              </a:buClr>
              <a:buSzPct val="70000"/>
            </a:pPr>
            <a:r>
              <a:rPr lang="en-US" sz="2400" kern="0" dirty="0">
                <a:solidFill>
                  <a:srgbClr val="000000"/>
                </a:solidFill>
                <a:latin typeface="Arial"/>
              </a:rPr>
              <a:t>Sen. Enzi international reform bill</a:t>
            </a:r>
          </a:p>
          <a:p>
            <a:pPr marL="800100" lvl="1" indent="-342900">
              <a:spcBef>
                <a:spcPts val="200"/>
              </a:spcBef>
              <a:spcAft>
                <a:spcPts val="200"/>
              </a:spcAft>
              <a:buClr>
                <a:srgbClr val="FFFFFF"/>
              </a:buClr>
              <a:buSzPct val="70000"/>
              <a:buFont typeface="Arial" pitchFamily="34" charset="0"/>
              <a:buChar char="►"/>
            </a:pPr>
            <a:r>
              <a:rPr lang="en-US" sz="1600" kern="0" dirty="0">
                <a:solidFill>
                  <a:srgbClr val="000000"/>
                </a:solidFill>
                <a:latin typeface="Arial"/>
              </a:rPr>
              <a:t>Territorial plan from Finance member </a:t>
            </a:r>
          </a:p>
          <a:p>
            <a:pPr marL="342900" indent="-342900">
              <a:spcBef>
                <a:spcPts val="200"/>
              </a:spcBef>
              <a:spcAft>
                <a:spcPts val="200"/>
              </a:spcAft>
              <a:buClr>
                <a:srgbClr val="FFFFFF"/>
              </a:buClr>
              <a:buSzPct val="70000"/>
            </a:pPr>
            <a:r>
              <a:rPr lang="en-US" sz="2400" kern="0" dirty="0">
                <a:solidFill>
                  <a:srgbClr val="000000"/>
                </a:solidFill>
                <a:latin typeface="Arial"/>
              </a:rPr>
              <a:t>Sen. Portman’s plan </a:t>
            </a:r>
          </a:p>
          <a:p>
            <a:pPr marL="800100" lvl="1" indent="-342900">
              <a:spcBef>
                <a:spcPts val="200"/>
              </a:spcBef>
              <a:spcAft>
                <a:spcPts val="200"/>
              </a:spcAft>
              <a:buClr>
                <a:srgbClr val="FFFFFF"/>
              </a:buClr>
              <a:buSzPct val="70000"/>
              <a:buFont typeface="Arial" charset="0"/>
              <a:buChar char="►"/>
            </a:pPr>
            <a:r>
              <a:rPr lang="en-US" sz="1600" kern="0" dirty="0">
                <a:solidFill>
                  <a:srgbClr val="000000"/>
                </a:solidFill>
                <a:latin typeface="Arial"/>
              </a:rPr>
              <a:t>Comprehensive plan for 25% rate expected</a:t>
            </a:r>
          </a:p>
          <a:p>
            <a:pPr marL="342900" indent="-342900">
              <a:spcBef>
                <a:spcPts val="200"/>
              </a:spcBef>
              <a:spcAft>
                <a:spcPts val="200"/>
              </a:spcAft>
              <a:buClr>
                <a:srgbClr val="FFFFFF"/>
              </a:buClr>
              <a:buSzPct val="70000"/>
            </a:pPr>
            <a:r>
              <a:rPr lang="en-US" sz="2400" kern="0" dirty="0">
                <a:solidFill>
                  <a:srgbClr val="000000"/>
                </a:solidFill>
                <a:latin typeface="Arial"/>
              </a:rPr>
              <a:t>Senate Finance Committee</a:t>
            </a:r>
          </a:p>
          <a:p>
            <a:pPr marL="800100" lvl="1" indent="-342900">
              <a:spcBef>
                <a:spcPts val="200"/>
              </a:spcBef>
              <a:spcAft>
                <a:spcPts val="200"/>
              </a:spcAft>
              <a:buClr>
                <a:srgbClr val="FFFFFF"/>
              </a:buClr>
              <a:buSzPct val="70000"/>
              <a:buFont typeface="Arial" charset="0"/>
              <a:buChar char="►"/>
            </a:pPr>
            <a:r>
              <a:rPr lang="en-US" sz="1600" kern="0" dirty="0">
                <a:solidFill>
                  <a:srgbClr val="000000"/>
                </a:solidFill>
                <a:latin typeface="Arial"/>
              </a:rPr>
              <a:t>Chairman Baucus said he intends to pursue reform this year</a:t>
            </a:r>
          </a:p>
          <a:p>
            <a:pPr marL="342900" indent="-342900">
              <a:spcBef>
                <a:spcPts val="200"/>
              </a:spcBef>
              <a:spcAft>
                <a:spcPts val="200"/>
              </a:spcAft>
              <a:buClr>
                <a:srgbClr val="FFFFFF"/>
              </a:buClr>
              <a:buSzPct val="70000"/>
              <a:buFont typeface="Arial" charset="0"/>
              <a:buChar char="►"/>
            </a:pPr>
            <a:endParaRPr lang="en-US" sz="1400" kern="0" dirty="0">
              <a:solidFill>
                <a:srgbClr val="000000"/>
              </a:solidFill>
              <a:latin typeface="Arial"/>
            </a:endParaRPr>
          </a:p>
          <a:p>
            <a:pPr marL="800100" lvl="1" indent="-342900">
              <a:spcBef>
                <a:spcPts val="200"/>
              </a:spcBef>
              <a:spcAft>
                <a:spcPts val="200"/>
              </a:spcAft>
              <a:buClr>
                <a:srgbClr val="FFFFFF"/>
              </a:buClr>
              <a:buSzPct val="70000"/>
              <a:buFont typeface="Arial" charset="0"/>
              <a:buChar char="►"/>
            </a:pPr>
            <a:endParaRPr lang="en-US" sz="1400" kern="0" dirty="0">
              <a:solidFill>
                <a:srgbClr val="000000"/>
              </a:solidFill>
              <a:latin typeface="Arial"/>
            </a:endParaRPr>
          </a:p>
          <a:p>
            <a:pPr marL="800100" lvl="1" indent="-342900">
              <a:spcBef>
                <a:spcPts val="200"/>
              </a:spcBef>
              <a:spcAft>
                <a:spcPts val="200"/>
              </a:spcAft>
              <a:buClr>
                <a:srgbClr val="FFFFFF"/>
              </a:buClr>
              <a:buSzPct val="70000"/>
              <a:buFont typeface="Arial" charset="0"/>
              <a:buChar char="►"/>
            </a:pPr>
            <a:endParaRPr lang="en-US" sz="1400" kern="0" dirty="0">
              <a:solidFill>
                <a:srgbClr val="000000"/>
              </a:solidFill>
              <a:latin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Reducing the corporate tax rate . . . </a:t>
            </a:r>
            <a:br>
              <a:rPr lang="en-US" dirty="0"/>
            </a:br>
            <a:r>
              <a:rPr lang="en-US" dirty="0"/>
              <a:t>and paying for it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Targets for statutory corporate rate</a:t>
            </a:r>
          </a:p>
        </p:txBody>
      </p:sp>
      <p:graphicFrame>
        <p:nvGraphicFramePr>
          <p:cNvPr id="4" name="Content Placeholder 3"/>
          <p:cNvGraphicFramePr>
            <a:graphicFrameLocks noGrp="1"/>
          </p:cNvGraphicFramePr>
          <p:nvPr>
            <p:ph idx="1"/>
          </p:nvPr>
        </p:nvGraphicFramePr>
        <p:xfrm>
          <a:off x="455613" y="1412875"/>
          <a:ext cx="8234362" cy="4519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828800" y="4876800"/>
            <a:ext cx="2428870" cy="1200329"/>
          </a:xfrm>
          <a:prstGeom prst="rect">
            <a:avLst/>
          </a:prstGeom>
          <a:noFill/>
        </p:spPr>
        <p:txBody>
          <a:bodyPr wrap="none" rtlCol="0">
            <a:spAutoFit/>
          </a:bodyPr>
          <a:lstStyle/>
          <a:p>
            <a:r>
              <a:rPr lang="en-US" b="1" dirty="0"/>
              <a:t>Target rate for GOP</a:t>
            </a:r>
          </a:p>
          <a:p>
            <a:pPr>
              <a:buFontTx/>
              <a:buChar char="-"/>
            </a:pPr>
            <a:r>
              <a:rPr lang="en-US" dirty="0"/>
              <a:t>Camp draft</a:t>
            </a:r>
          </a:p>
          <a:p>
            <a:pPr>
              <a:buFontTx/>
              <a:buChar char="-"/>
            </a:pPr>
            <a:r>
              <a:rPr lang="en-US" dirty="0"/>
              <a:t>Likely in forthcoming </a:t>
            </a:r>
          </a:p>
          <a:p>
            <a:r>
              <a:rPr lang="en-US" dirty="0"/>
              <a:t>Portman plan</a:t>
            </a:r>
          </a:p>
        </p:txBody>
      </p:sp>
      <p:sp>
        <p:nvSpPr>
          <p:cNvPr id="6" name="TextBox 5"/>
          <p:cNvSpPr txBox="1"/>
          <p:nvPr/>
        </p:nvSpPr>
        <p:spPr>
          <a:xfrm>
            <a:off x="4724400" y="4876800"/>
            <a:ext cx="2424574" cy="1200329"/>
          </a:xfrm>
          <a:prstGeom prst="rect">
            <a:avLst/>
          </a:prstGeom>
          <a:noFill/>
        </p:spPr>
        <p:txBody>
          <a:bodyPr wrap="none" rtlCol="0">
            <a:spAutoFit/>
          </a:bodyPr>
          <a:lstStyle/>
          <a:p>
            <a:r>
              <a:rPr lang="en-US" b="1" dirty="0"/>
              <a:t>Target rate for Dems</a:t>
            </a:r>
          </a:p>
          <a:p>
            <a:pPr>
              <a:buFontTx/>
              <a:buChar char="-"/>
            </a:pPr>
            <a:r>
              <a:rPr lang="en-US" dirty="0"/>
              <a:t>Obama framework</a:t>
            </a:r>
          </a:p>
          <a:p>
            <a:pPr>
              <a:buFontTx/>
              <a:buChar char="-"/>
            </a:pPr>
            <a:r>
              <a:rPr lang="en-US" dirty="0"/>
              <a:t>Lower rate for </a:t>
            </a:r>
          </a:p>
          <a:p>
            <a:r>
              <a:rPr lang="en-US" dirty="0"/>
              <a:t>manufacturing</a:t>
            </a:r>
          </a:p>
        </p:txBody>
      </p:sp>
      <p:pic>
        <p:nvPicPr>
          <p:cNvPr id="7" name="Picture 6" descr="camp.jpg"/>
          <p:cNvPicPr>
            <a:picLocks noChangeAspect="1"/>
          </p:cNvPicPr>
          <p:nvPr/>
        </p:nvPicPr>
        <p:blipFill>
          <a:blip r:embed="rId8" cstate="print"/>
          <a:stretch>
            <a:fillRect/>
          </a:stretch>
        </p:blipFill>
        <p:spPr>
          <a:xfrm>
            <a:off x="1905000" y="1524000"/>
            <a:ext cx="885825" cy="1143000"/>
          </a:xfrm>
          <a:prstGeom prst="rect">
            <a:avLst/>
          </a:prstGeom>
        </p:spPr>
      </p:pic>
      <p:pic>
        <p:nvPicPr>
          <p:cNvPr id="8" name="Picture 7" descr="Rob%20Portmanx-large.jpg"/>
          <p:cNvPicPr>
            <a:picLocks noChangeAspect="1"/>
          </p:cNvPicPr>
          <p:nvPr/>
        </p:nvPicPr>
        <p:blipFill>
          <a:blip r:embed="rId9" cstate="print"/>
          <a:stretch>
            <a:fillRect/>
          </a:stretch>
        </p:blipFill>
        <p:spPr>
          <a:xfrm>
            <a:off x="2895600" y="1524000"/>
            <a:ext cx="957550" cy="1143000"/>
          </a:xfrm>
          <a:prstGeom prst="rect">
            <a:avLst/>
          </a:prstGeom>
        </p:spPr>
      </p:pic>
      <p:pic>
        <p:nvPicPr>
          <p:cNvPr id="9" name="Picture 8" descr="levin.jpg"/>
          <p:cNvPicPr>
            <a:picLocks noChangeAspect="1"/>
          </p:cNvPicPr>
          <p:nvPr/>
        </p:nvPicPr>
        <p:blipFill>
          <a:blip r:embed="rId10" cstate="print"/>
          <a:stretch>
            <a:fillRect/>
          </a:stretch>
        </p:blipFill>
        <p:spPr>
          <a:xfrm>
            <a:off x="6248400" y="1447800"/>
            <a:ext cx="1019175" cy="1257300"/>
          </a:xfrm>
          <a:prstGeom prst="rect">
            <a:avLst/>
          </a:prstGeom>
        </p:spPr>
      </p:pic>
      <p:pic>
        <p:nvPicPr>
          <p:cNvPr id="10" name="Picture 9" descr="obaama2.jpg"/>
          <p:cNvPicPr>
            <a:picLocks noChangeAspect="1"/>
          </p:cNvPicPr>
          <p:nvPr/>
        </p:nvPicPr>
        <p:blipFill>
          <a:blip r:embed="rId11" cstate="print"/>
          <a:stretch>
            <a:fillRect/>
          </a:stretch>
        </p:blipFill>
        <p:spPr>
          <a:xfrm>
            <a:off x="5181600" y="1447800"/>
            <a:ext cx="971550" cy="1219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25% -- Can you get there from here?</a:t>
            </a:r>
          </a:p>
        </p:txBody>
      </p:sp>
      <p:sp>
        <p:nvSpPr>
          <p:cNvPr id="3" name="Content Placeholder 2"/>
          <p:cNvSpPr>
            <a:spLocks noGrp="1"/>
          </p:cNvSpPr>
          <p:nvPr>
            <p:ph idx="1"/>
          </p:nvPr>
        </p:nvSpPr>
        <p:spPr/>
        <p:txBody>
          <a:bodyPr/>
          <a:lstStyle/>
          <a:p>
            <a:pPr>
              <a:buNone/>
            </a:pPr>
            <a:r>
              <a:rPr lang="en-US" b="1" dirty="0"/>
              <a:t>The rate cut:</a:t>
            </a:r>
          </a:p>
          <a:p>
            <a:r>
              <a:rPr lang="en-US" dirty="0"/>
              <a:t>$110 billion, 10 years = approximate cost of 1% point in the corporate rate$1.1 trillion, 10 years = cost of cutting the corporate tax rate to 25%</a:t>
            </a:r>
            <a:br>
              <a:rPr lang="en-US" dirty="0"/>
            </a:br>
            <a:endParaRPr lang="en-US" dirty="0"/>
          </a:p>
          <a:p>
            <a:pPr>
              <a:buNone/>
            </a:pPr>
            <a:r>
              <a:rPr lang="en-US" b="1" dirty="0"/>
              <a:t>Paying for the rate cut – eliminating corporate tax preferences:</a:t>
            </a:r>
          </a:p>
          <a:p>
            <a:r>
              <a:rPr lang="en-US" dirty="0">
                <a:solidFill>
                  <a:srgbClr val="0F0F0F"/>
                </a:solidFill>
              </a:rPr>
              <a:t>$963 billion = Revenue raised from repealing most corporate tax expenditures, including for “pass through” entities -- JCT staff</a:t>
            </a:r>
          </a:p>
          <a:p>
            <a:r>
              <a:rPr lang="en-US" dirty="0"/>
              <a:t>Largest  corporate tax preferences relate to manufacturing:</a:t>
            </a:r>
          </a:p>
          <a:p>
            <a:pPr lvl="1"/>
            <a:r>
              <a:rPr lang="en-US" dirty="0">
                <a:solidFill>
                  <a:srgbClr val="00B0F0"/>
                </a:solidFill>
              </a:rPr>
              <a:t>Accelerated deprecation			$724 billion</a:t>
            </a:r>
          </a:p>
          <a:p>
            <a:pPr lvl="1"/>
            <a:r>
              <a:rPr lang="en-US" dirty="0">
                <a:solidFill>
                  <a:srgbClr val="00B0F0"/>
                </a:solidFill>
              </a:rPr>
              <a:t>Domestic manufacturing deduction		$163 billion</a:t>
            </a:r>
          </a:p>
          <a:p>
            <a:pPr lvl="1"/>
            <a:r>
              <a:rPr lang="en-US" dirty="0">
                <a:solidFill>
                  <a:srgbClr val="00B0F0"/>
                </a:solidFill>
              </a:rPr>
              <a:t>Expensing R&amp;D costs			$160 billion</a:t>
            </a:r>
          </a:p>
          <a:p>
            <a:pPr lvl="1"/>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OMB Largest Tax Expenditures, Fiscal Year 2013</a:t>
            </a:r>
            <a:endParaRPr lang="en-US" dirty="0"/>
          </a:p>
        </p:txBody>
      </p:sp>
      <p:graphicFrame>
        <p:nvGraphicFramePr>
          <p:cNvPr id="4" name="Content Placeholder 3"/>
          <p:cNvGraphicFramePr>
            <a:graphicFrameLocks noGrp="1"/>
          </p:cNvGraphicFramePr>
          <p:nvPr>
            <p:ph idx="1"/>
          </p:nvPr>
        </p:nvGraphicFramePr>
        <p:xfrm>
          <a:off x="455613" y="1201738"/>
          <a:ext cx="8231187" cy="492283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1"/>
          <p:cNvSpPr txBox="1"/>
          <p:nvPr/>
        </p:nvSpPr>
        <p:spPr>
          <a:xfrm>
            <a:off x="2895600" y="5791200"/>
            <a:ext cx="697307" cy="193899"/>
          </a:xfrm>
          <a:prstGeom prst="rect">
            <a:avLst/>
          </a:prstGeom>
        </p:spPr>
        <p:txBody>
          <a:bodyPr wrap="non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srgbClr val="000000"/>
                </a:solidFill>
                <a:cs typeface="Arial" pitchFamily="34" charset="0"/>
              </a:rPr>
              <a:t>$ billions</a:t>
            </a:r>
          </a:p>
        </p:txBody>
      </p:sp>
      <p:sp>
        <p:nvSpPr>
          <p:cNvPr id="6" name="TextBox 5"/>
          <p:cNvSpPr txBox="1"/>
          <p:nvPr/>
        </p:nvSpPr>
        <p:spPr>
          <a:xfrm>
            <a:off x="0" y="6019800"/>
            <a:ext cx="2452916" cy="230832"/>
          </a:xfrm>
          <a:prstGeom prst="rect">
            <a:avLst/>
          </a:prstGeom>
          <a:noFill/>
        </p:spPr>
        <p:txBody>
          <a:bodyPr wrap="none" rtlCol="0">
            <a:spAutoFit/>
          </a:bodyPr>
          <a:lstStyle/>
          <a:p>
            <a:r>
              <a:rPr lang="en-US" sz="1000" dirty="0">
                <a:solidFill>
                  <a:srgbClr val="000000"/>
                </a:solidFill>
              </a:rPr>
              <a:t>Source: </a:t>
            </a:r>
            <a:r>
              <a:rPr lang="en-US" sz="1000" i="1" dirty="0">
                <a:solidFill>
                  <a:srgbClr val="000000"/>
                </a:solidFill>
              </a:rPr>
              <a:t>Analytical Perspectives </a:t>
            </a:r>
            <a:r>
              <a:rPr lang="en-US" sz="1000" dirty="0">
                <a:solidFill>
                  <a:srgbClr val="000000"/>
                </a:solidFill>
              </a:rPr>
              <a:t>FY2013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FY 2013 Obama budget: Insurance tax proposals</a:t>
            </a:r>
          </a:p>
        </p:txBody>
      </p:sp>
      <p:sp>
        <p:nvSpPr>
          <p:cNvPr id="3" name="Content Placeholder 2"/>
          <p:cNvSpPr>
            <a:spLocks noGrp="1"/>
          </p:cNvSpPr>
          <p:nvPr>
            <p:ph idx="1"/>
          </p:nvPr>
        </p:nvSpPr>
        <p:spPr/>
        <p:txBody>
          <a:bodyPr/>
          <a:lstStyle/>
          <a:p>
            <a:r>
              <a:rPr lang="en-US" b="1" dirty="0"/>
              <a:t>Deny deduction for foreign affiliated reinsurance premiums</a:t>
            </a:r>
          </a:p>
          <a:p>
            <a:pPr lvl="1"/>
            <a:r>
              <a:rPr lang="en-US" dirty="0"/>
              <a:t>Disallow deduction for reinsurance premiums and other amounts paid to a foreign affiliated reinsurer for non-life business to the extent the reinsurer is not subject to US tax on the premiums received</a:t>
            </a:r>
          </a:p>
          <a:p>
            <a:pPr lvl="1"/>
            <a:r>
              <a:rPr lang="en-US" dirty="0"/>
              <a:t>Exclude from income return premiums, ceding commissions, reinsurance recovered, or other amounts relating to the nondeductible premiums</a:t>
            </a:r>
          </a:p>
          <a:p>
            <a:pPr lvl="1"/>
            <a:r>
              <a:rPr lang="en-US" dirty="0"/>
              <a:t>Election allowed by the foreign reinsurer to treat premiums and associated investment income as subject to US tax</a:t>
            </a:r>
          </a:p>
          <a:p>
            <a:pPr lvl="1">
              <a:buNone/>
            </a:pPr>
            <a:endParaRPr lang="en-US" dirty="0"/>
          </a:p>
          <a:p>
            <a:r>
              <a:rPr lang="en-US" b="1" dirty="0"/>
              <a:t>Disallow interest deductions relating to certain COLI policies</a:t>
            </a:r>
          </a:p>
          <a:p>
            <a:pPr lvl="1"/>
            <a:r>
              <a:rPr lang="en-US" dirty="0"/>
              <a:t>Repeal the exception from the pro rata interest expense disallowance rule for COLI contracts covering employees, officers, or directors</a:t>
            </a:r>
          </a:p>
          <a:p>
            <a:pPr lvl="1"/>
            <a:r>
              <a:rPr lang="en-US" dirty="0"/>
              <a:t>An exception is provided for 20% owners of a business that is the owner or beneficiary of the policy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FY 2013 Obama budget: Insurance tax proposals</a:t>
            </a:r>
          </a:p>
        </p:txBody>
      </p:sp>
      <p:sp>
        <p:nvSpPr>
          <p:cNvPr id="3" name="Content Placeholder 2"/>
          <p:cNvSpPr>
            <a:spLocks noGrp="1"/>
          </p:cNvSpPr>
          <p:nvPr>
            <p:ph idx="1"/>
          </p:nvPr>
        </p:nvSpPr>
        <p:spPr/>
        <p:txBody>
          <a:bodyPr/>
          <a:lstStyle/>
          <a:p>
            <a:r>
              <a:rPr lang="en-US" b="1" dirty="0"/>
              <a:t>Modify life insurance company DRD for general and separate accounts</a:t>
            </a:r>
          </a:p>
          <a:p>
            <a:pPr lvl="1"/>
            <a:r>
              <a:rPr lang="en-US" dirty="0"/>
              <a:t>The DRD would work similarly to the DRD rules for P&amp;C companies</a:t>
            </a:r>
          </a:p>
          <a:p>
            <a:pPr lvl="1"/>
            <a:r>
              <a:rPr lang="en-US" dirty="0"/>
              <a:t>General account DRD, tax-exempt interest, and increases in certain policy cash values would be subject to a fixed 15% proration formula</a:t>
            </a:r>
          </a:p>
          <a:p>
            <a:pPr lvl="1"/>
            <a:r>
              <a:rPr lang="en-US" dirty="0"/>
              <a:t>DRD on separate account dividends would be based on the proration of reserves to total assets of the account</a:t>
            </a:r>
          </a:p>
          <a:p>
            <a:pPr lvl="2">
              <a:buNone/>
            </a:pPr>
            <a:endParaRPr lang="en-US" dirty="0"/>
          </a:p>
          <a:p>
            <a:r>
              <a:rPr lang="en-US" b="1" dirty="0"/>
              <a:t>New information reporting</a:t>
            </a:r>
          </a:p>
          <a:p>
            <a:pPr lvl="1"/>
            <a:r>
              <a:rPr lang="en-US" dirty="0"/>
              <a:t>On private separate accounts</a:t>
            </a:r>
          </a:p>
          <a:p>
            <a:pPr lvl="1"/>
            <a:r>
              <a:rPr lang="en-US" dirty="0"/>
              <a:t>On certain sales and payouts of existing life insurance contracts</a:t>
            </a:r>
          </a:p>
          <a:p>
            <a:pPr lvl="1">
              <a:buNone/>
            </a:pPr>
            <a:endParaRPr lang="en-US" dirty="0"/>
          </a:p>
        </p:txBody>
      </p:sp>
    </p:spTree>
  </p:cSld>
  <p:clrMapOvr>
    <a:masterClrMapping/>
  </p:clrMapOvr>
</p:sld>
</file>

<file path=ppt/theme/theme1.xml><?xml version="1.0" encoding="utf-8"?>
<a:theme xmlns:a="http://schemas.openxmlformats.org/drawingml/2006/main" name="EY regular presentation">
  <a:themeElements>
    <a:clrScheme name="EY white print-ready">
      <a:dk1>
        <a:srgbClr val="000000"/>
      </a:dk1>
      <a:lt1>
        <a:srgbClr val="646464"/>
      </a:lt1>
      <a:dk2>
        <a:srgbClr val="FFFFFF"/>
      </a:dk2>
      <a:lt2>
        <a:srgbClr val="646464"/>
      </a:lt2>
      <a:accent1>
        <a:srgbClr val="7F7E82"/>
      </a:accent1>
      <a:accent2>
        <a:srgbClr val="FFE600"/>
      </a:accent2>
      <a:accent3>
        <a:srgbClr val="999999"/>
      </a:accent3>
      <a:accent4>
        <a:srgbClr val="F0F0F0"/>
      </a:accent4>
      <a:accent5>
        <a:srgbClr val="00A3AE"/>
      </a:accent5>
      <a:accent6>
        <a:srgbClr val="7FD1D6"/>
      </a:accent6>
      <a:hlink>
        <a:srgbClr val="336699"/>
      </a:hlink>
      <a:folHlink>
        <a:srgbClr val="7030A0"/>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w="12700">
          <a:solidFill>
            <a:schemeClr val="accent1"/>
          </a:solidFill>
        </a:ln>
      </a:spPr>
      <a:bodyPr rtlCol="0" anchor="t" anchorCtr="0"/>
      <a:lstStyle>
        <a:defPP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EY_Handou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custClrLst>
    <a:custClr name="EY Special Use Red (Print and PPT)">
      <a:srgbClr val="F04C3E"/>
    </a:custClr>
    <a:custClr name="EY Special Use Blue (Print)">
      <a:srgbClr val="00A3AE"/>
    </a:custClr>
    <a:custClr name="EY Special Use Blue 50% (Print)">
      <a:srgbClr val="7FD1D6"/>
    </a:custClr>
    <a:custClr name="EY Special Use Purple (Print and PPT)">
      <a:srgbClr val="91278F"/>
    </a:custClr>
    <a:custClr name="EY Special Use Purple 50% (Print and PPT)">
      <a:srgbClr val="C893C7"/>
    </a:custClr>
    <a:custClr name="EY Special Use Green (Print and PPT)">
      <a:srgbClr val="2C973E"/>
    </a:custClr>
    <a:custClr name="EY Special Use Green 50% (Print)">
      <a:srgbClr val="95CB89"/>
    </a:custClr>
    <a:custClr name="EY Yellow 50% (Print)">
      <a:srgbClr val="FFF27F"/>
    </a:custClr>
    <a:custClr name="EY Link Blue">
      <a:srgbClr val="336699"/>
    </a:custClr>
    <a:custClr name="EY Special Use Blue (PPT)">
      <a:srgbClr val="0081AE"/>
    </a:custClr>
    <a:custClr name="EY Special Use Blue 50% (PPT)">
      <a:srgbClr val="7FC0D6"/>
    </a:custClr>
    <a:custClr name="EY Special Use Green 50% (PPT)">
      <a:srgbClr val="95CB9E"/>
    </a:custClr>
    <a:custClr name="EY Yellow 50% PPT)">
      <a:srgbClr val="FFE87F"/>
    </a:custClr>
  </a:custClrLst>
</a:theme>
</file>

<file path=ppt/theme/theme2.xml><?xml version="1.0" encoding="utf-8"?>
<a:theme xmlns:a="http://schemas.openxmlformats.org/drawingml/2006/main" name="5_Bullet text">
  <a:themeElements>
    <a:clrScheme name="5_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fontScheme name="5_Bullet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0" tIns="0" rIns="0" bIns="0" numCol="1" anchor="b" anchorCtr="0" compatLnSpc="1">
        <a:prstTxWarp prst="textNoShape">
          <a:avLst/>
        </a:prstTxWarp>
        <a:spAutoFit/>
      </a:bodyPr>
      <a:lstStyle>
        <a:defPPr marL="1588" marR="0" indent="0" algn="l" defTabSz="914400" rtl="0" eaLnBrk="1" fontAlgn="base" latinLnBrk="0" hangingPunct="1">
          <a:lnSpc>
            <a:spcPct val="90000"/>
          </a:lnSpc>
          <a:spcBef>
            <a:spcPct val="0"/>
          </a:spcBef>
          <a:spcAft>
            <a:spcPct val="0"/>
          </a:spcAft>
          <a:buClr>
            <a:srgbClr val="FFD200"/>
          </a:buClr>
          <a:buSzPct val="75000"/>
          <a:buFontTx/>
          <a:buNone/>
          <a:tabLst/>
          <a:defRPr kumimoji="0" lang="en-US" sz="2000" b="0" i="0" u="none" strike="noStrike" cap="none" normalizeH="0" baseline="0" smtClean="0">
            <a:ln>
              <a:noFill/>
            </a:ln>
            <a:solidFill>
              <a:srgbClr val="FFD200"/>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0" tIns="0" rIns="0" bIns="0" numCol="1" anchor="b" anchorCtr="0" compatLnSpc="1">
        <a:prstTxWarp prst="textNoShape">
          <a:avLst/>
        </a:prstTxWarp>
        <a:spAutoFit/>
      </a:bodyPr>
      <a:lstStyle>
        <a:defPPr marL="1588" marR="0" indent="0" algn="l" defTabSz="914400" rtl="0" eaLnBrk="1" fontAlgn="base" latinLnBrk="0" hangingPunct="1">
          <a:lnSpc>
            <a:spcPct val="90000"/>
          </a:lnSpc>
          <a:spcBef>
            <a:spcPct val="0"/>
          </a:spcBef>
          <a:spcAft>
            <a:spcPct val="0"/>
          </a:spcAft>
          <a:buClr>
            <a:srgbClr val="FFD200"/>
          </a:buClr>
          <a:buSzPct val="75000"/>
          <a:buFontTx/>
          <a:buNone/>
          <a:tabLst/>
          <a:defRPr kumimoji="0" lang="en-US" sz="2000" b="0" i="0" u="none" strike="noStrike" cap="none" normalizeH="0" baseline="0" smtClean="0">
            <a:ln>
              <a:noFill/>
            </a:ln>
            <a:solidFill>
              <a:srgbClr val="FFD200"/>
            </a:solidFill>
            <a:effectLst/>
            <a:latin typeface="Arial" charset="0"/>
            <a:cs typeface="Arial" charset="0"/>
          </a:defRPr>
        </a:defPPr>
      </a:lstStyle>
    </a:lnDef>
  </a:objectDefaults>
  <a:extraClrSchemeLst>
    <a:extraClrScheme>
      <a:clrScheme name="5_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Bullet text">
  <a:themeElements>
    <a:clrScheme name="5_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fontScheme name="5_Bullet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0" tIns="0" rIns="0" bIns="0" numCol="1" anchor="b" anchorCtr="0" compatLnSpc="1">
        <a:prstTxWarp prst="textNoShape">
          <a:avLst/>
        </a:prstTxWarp>
        <a:spAutoFit/>
      </a:bodyPr>
      <a:lstStyle>
        <a:defPPr marL="1588" marR="0" indent="0" algn="l" defTabSz="914400" rtl="0" eaLnBrk="1" fontAlgn="base" latinLnBrk="0" hangingPunct="1">
          <a:lnSpc>
            <a:spcPct val="90000"/>
          </a:lnSpc>
          <a:spcBef>
            <a:spcPct val="0"/>
          </a:spcBef>
          <a:spcAft>
            <a:spcPct val="0"/>
          </a:spcAft>
          <a:buClr>
            <a:srgbClr val="FFD200"/>
          </a:buClr>
          <a:buSzPct val="75000"/>
          <a:buFontTx/>
          <a:buNone/>
          <a:tabLst/>
          <a:defRPr kumimoji="0" lang="en-US" sz="2000" b="0" i="0" u="none" strike="noStrike" cap="none" normalizeH="0" baseline="0" smtClean="0">
            <a:ln>
              <a:noFill/>
            </a:ln>
            <a:solidFill>
              <a:srgbClr val="FFD200"/>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0" tIns="0" rIns="0" bIns="0" numCol="1" anchor="b" anchorCtr="0" compatLnSpc="1">
        <a:prstTxWarp prst="textNoShape">
          <a:avLst/>
        </a:prstTxWarp>
        <a:spAutoFit/>
      </a:bodyPr>
      <a:lstStyle>
        <a:defPPr marL="1588" marR="0" indent="0" algn="l" defTabSz="914400" rtl="0" eaLnBrk="1" fontAlgn="base" latinLnBrk="0" hangingPunct="1">
          <a:lnSpc>
            <a:spcPct val="90000"/>
          </a:lnSpc>
          <a:spcBef>
            <a:spcPct val="0"/>
          </a:spcBef>
          <a:spcAft>
            <a:spcPct val="0"/>
          </a:spcAft>
          <a:buClr>
            <a:srgbClr val="FFD200"/>
          </a:buClr>
          <a:buSzPct val="75000"/>
          <a:buFontTx/>
          <a:buNone/>
          <a:tabLst/>
          <a:defRPr kumimoji="0" lang="en-US" sz="2000" b="0" i="0" u="none" strike="noStrike" cap="none" normalizeH="0" baseline="0" smtClean="0">
            <a:ln>
              <a:noFill/>
            </a:ln>
            <a:solidFill>
              <a:srgbClr val="FFD200"/>
            </a:solidFill>
            <a:effectLst/>
            <a:latin typeface="Arial" charset="0"/>
            <a:cs typeface="Arial" charset="0"/>
          </a:defRPr>
        </a:defPPr>
      </a:lstStyle>
    </a:lnDef>
  </a:objectDefaults>
  <a:extraClrSchemeLst>
    <a:extraClrScheme>
      <a:clrScheme name="5_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EY regular presentation">
  <a:themeElements>
    <a:clrScheme name="EY white print-ready">
      <a:dk1>
        <a:srgbClr val="000000"/>
      </a:dk1>
      <a:lt1>
        <a:srgbClr val="646464"/>
      </a:lt1>
      <a:dk2>
        <a:srgbClr val="FFFFFF"/>
      </a:dk2>
      <a:lt2>
        <a:srgbClr val="646464"/>
      </a:lt2>
      <a:accent1>
        <a:srgbClr val="7F7E82"/>
      </a:accent1>
      <a:accent2>
        <a:srgbClr val="FFE600"/>
      </a:accent2>
      <a:accent3>
        <a:srgbClr val="999999"/>
      </a:accent3>
      <a:accent4>
        <a:srgbClr val="F0F0F0"/>
      </a:accent4>
      <a:accent5>
        <a:srgbClr val="00A3AE"/>
      </a:accent5>
      <a:accent6>
        <a:srgbClr val="7FD1D6"/>
      </a:accent6>
      <a:hlink>
        <a:srgbClr val="336699"/>
      </a:hlink>
      <a:folHlink>
        <a:srgbClr val="7030A0"/>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w="12700">
          <a:solidFill>
            <a:schemeClr val="accent1"/>
          </a:solidFill>
        </a:ln>
      </a:spPr>
      <a:bodyPr rtlCol="0" anchor="t" anchorCtr="0"/>
      <a:lstStyle>
        <a:defPP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EY_Handou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custClrLst>
    <a:custClr name="EY Special Use Red (Print and PPT)">
      <a:srgbClr val="F04C3E"/>
    </a:custClr>
    <a:custClr name="EY Special Use Blue (Print)">
      <a:srgbClr val="00A3AE"/>
    </a:custClr>
    <a:custClr name="EY Special Use Blue 50% (Print)">
      <a:srgbClr val="7FD1D6"/>
    </a:custClr>
    <a:custClr name="EY Special Use Purple (Print and PPT)">
      <a:srgbClr val="91278F"/>
    </a:custClr>
    <a:custClr name="EY Special Use Purple 50% (Print and PPT)">
      <a:srgbClr val="C893C7"/>
    </a:custClr>
    <a:custClr name="EY Special Use Green (Print and PPT)">
      <a:srgbClr val="2C973E"/>
    </a:custClr>
    <a:custClr name="EY Special Use Green 50% (Print)">
      <a:srgbClr val="95CB89"/>
    </a:custClr>
    <a:custClr name="EY Yellow 50% (Print)">
      <a:srgbClr val="FFF27F"/>
    </a:custClr>
    <a:custClr name="EY Link Blue">
      <a:srgbClr val="336699"/>
    </a:custClr>
    <a:custClr name="EY Special Use Blue (PPT)">
      <a:srgbClr val="0081AE"/>
    </a:custClr>
    <a:custClr name="EY Special Use Blue 50% (PPT)">
      <a:srgbClr val="7FC0D6"/>
    </a:custClr>
    <a:custClr name="EY Special Use Green 50% (PPT)">
      <a:srgbClr val="95CB9E"/>
    </a:custClr>
    <a:custClr name="EY Yellow 50% PPT)">
      <a:srgbClr val="FFE87F"/>
    </a:custClr>
  </a:custClrLst>
</a:theme>
</file>

<file path=ppt/theme/theme5.xml><?xml version="1.0" encoding="utf-8"?>
<a:theme xmlns:a="http://schemas.openxmlformats.org/drawingml/2006/main" name="2_EY regular presentation">
  <a:themeElements>
    <a:clrScheme name="EY white print-ready">
      <a:dk1>
        <a:srgbClr val="000000"/>
      </a:dk1>
      <a:lt1>
        <a:srgbClr val="646464"/>
      </a:lt1>
      <a:dk2>
        <a:srgbClr val="FFFFFF"/>
      </a:dk2>
      <a:lt2>
        <a:srgbClr val="646464"/>
      </a:lt2>
      <a:accent1>
        <a:srgbClr val="7F7E82"/>
      </a:accent1>
      <a:accent2>
        <a:srgbClr val="FFE600"/>
      </a:accent2>
      <a:accent3>
        <a:srgbClr val="999999"/>
      </a:accent3>
      <a:accent4>
        <a:srgbClr val="F0F0F0"/>
      </a:accent4>
      <a:accent5>
        <a:srgbClr val="00A3AE"/>
      </a:accent5>
      <a:accent6>
        <a:srgbClr val="7FD1D6"/>
      </a:accent6>
      <a:hlink>
        <a:srgbClr val="336699"/>
      </a:hlink>
      <a:folHlink>
        <a:srgbClr val="7030A0"/>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w="12700">
          <a:solidFill>
            <a:schemeClr val="accent1"/>
          </a:solidFill>
        </a:ln>
      </a:spPr>
      <a:bodyPr rtlCol="0" anchor="t" anchorCtr="0"/>
      <a:lstStyle>
        <a:defPP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EY_Handou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custClrLst>
    <a:custClr name="EY Special Use Red (Print and PPT)">
      <a:srgbClr val="F04C3E"/>
    </a:custClr>
    <a:custClr name="EY Special Use Blue (Print)">
      <a:srgbClr val="00A3AE"/>
    </a:custClr>
    <a:custClr name="EY Special Use Blue 50% (Print)">
      <a:srgbClr val="7FD1D6"/>
    </a:custClr>
    <a:custClr name="EY Special Use Purple (Print and PPT)">
      <a:srgbClr val="91278F"/>
    </a:custClr>
    <a:custClr name="EY Special Use Purple 50% (Print and PPT)">
      <a:srgbClr val="C893C7"/>
    </a:custClr>
    <a:custClr name="EY Special Use Green (Print and PPT)">
      <a:srgbClr val="2C973E"/>
    </a:custClr>
    <a:custClr name="EY Special Use Green 50% (Print)">
      <a:srgbClr val="95CB89"/>
    </a:custClr>
    <a:custClr name="EY Yellow 50% (Print)">
      <a:srgbClr val="FFF27F"/>
    </a:custClr>
    <a:custClr name="EY Link Blue">
      <a:srgbClr val="336699"/>
    </a:custClr>
    <a:custClr name="EY Special Use Blue (PPT)">
      <a:srgbClr val="0081AE"/>
    </a:custClr>
    <a:custClr name="EY Special Use Blue 50% (PPT)">
      <a:srgbClr val="7FC0D6"/>
    </a:custClr>
    <a:custClr name="EY Special Use Green 50% (PPT)">
      <a:srgbClr val="95CB9E"/>
    </a:custClr>
    <a:custClr name="EY Yellow 50% PPT)">
      <a:srgbClr val="FFE87F"/>
    </a:custClr>
  </a:custClr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EY regular presentation</Template>
  <TotalTime>8154</TotalTime>
  <Words>1622</Words>
  <Application>Microsoft Office PowerPoint</Application>
  <PresentationFormat>On-screen Show (4:3)</PresentationFormat>
  <Paragraphs>185</Paragraphs>
  <Slides>15</Slides>
  <Notes>15</Notes>
  <HiddenSlides>0</HiddenSlides>
  <MMClips>0</MMClips>
  <ScaleCrop>false</ScaleCrop>
  <HeadingPairs>
    <vt:vector size="4" baseType="variant">
      <vt:variant>
        <vt:lpstr>Theme</vt:lpstr>
      </vt:variant>
      <vt:variant>
        <vt:i4>5</vt:i4>
      </vt:variant>
      <vt:variant>
        <vt:lpstr>Slide Titles</vt:lpstr>
      </vt:variant>
      <vt:variant>
        <vt:i4>15</vt:i4>
      </vt:variant>
    </vt:vector>
  </HeadingPairs>
  <TitlesOfParts>
    <vt:vector size="20" baseType="lpstr">
      <vt:lpstr>EY regular presentation</vt:lpstr>
      <vt:lpstr>5_Bullet text</vt:lpstr>
      <vt:lpstr>6_Bullet text</vt:lpstr>
      <vt:lpstr>1_EY regular presentation</vt:lpstr>
      <vt:lpstr>2_EY regular presentation</vt:lpstr>
      <vt:lpstr>24th ANNUAL INSURANCE TAX SEMINAR</vt:lpstr>
      <vt:lpstr>Tax Reform – The Drivers</vt:lpstr>
      <vt:lpstr>Sources of tax reform proposals</vt:lpstr>
      <vt:lpstr>Reducing the corporate tax rate . . .  and paying for it</vt:lpstr>
      <vt:lpstr>Targets for statutory corporate rate</vt:lpstr>
      <vt:lpstr>25% -- Can you get there from here?</vt:lpstr>
      <vt:lpstr>OMB Largest Tax Expenditures, Fiscal Year 2013</vt:lpstr>
      <vt:lpstr>FY 2013 Obama budget: Insurance tax proposals</vt:lpstr>
      <vt:lpstr>FY 2013 Obama budget: Insurance tax proposals</vt:lpstr>
      <vt:lpstr>Prior proposals to tax inside build up</vt:lpstr>
      <vt:lpstr>International tax reform</vt:lpstr>
      <vt:lpstr>International tax reform - key questions for insurance companies</vt:lpstr>
      <vt:lpstr>Comparison of key elements of Chairman Camp and Senator Enzi’s territorial tax proposals</vt:lpstr>
      <vt:lpstr>Comparison of key elements of Chairman Camp and Senator Enzi’s territorial tax proposals</vt:lpstr>
      <vt:lpstr>Possible consequences for insurance in tax reform </vt:lpstr>
    </vt:vector>
  </TitlesOfParts>
  <Company>Ernst &amp; Young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(Arial bold 30 point) second line title</dc:title>
  <dc:creator>Kurt Ritterpusch</dc:creator>
  <cp:lastModifiedBy>Kate Faenza</cp:lastModifiedBy>
  <cp:revision>557</cp:revision>
  <dcterms:created xsi:type="dcterms:W3CDTF">2012-01-09T16:39:30Z</dcterms:created>
  <dcterms:modified xsi:type="dcterms:W3CDTF">2012-05-22T20:15:15Z</dcterms:modified>
</cp:coreProperties>
</file>